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comments/comment1.xml" ContentType="application/vnd.openxmlformats-officedocument.presentationml.comment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39"/>
  </p:handoutMasterIdLst>
  <p:sldIdLst>
    <p:sldId id="405" r:id="rId3"/>
    <p:sldId id="509" r:id="rId4"/>
    <p:sldId id="428" r:id="rId6"/>
    <p:sldId id="439" r:id="rId7"/>
    <p:sldId id="510" r:id="rId8"/>
    <p:sldId id="429" r:id="rId9"/>
    <p:sldId id="450" r:id="rId10"/>
    <p:sldId id="511" r:id="rId11"/>
    <p:sldId id="512" r:id="rId12"/>
    <p:sldId id="515" r:id="rId13"/>
    <p:sldId id="426" r:id="rId14"/>
    <p:sldId id="425" r:id="rId15"/>
    <p:sldId id="513" r:id="rId16"/>
    <p:sldId id="458" r:id="rId17"/>
    <p:sldId id="497" r:id="rId18"/>
    <p:sldId id="498" r:id="rId19"/>
    <p:sldId id="517" r:id="rId20"/>
    <p:sldId id="499" r:id="rId21"/>
    <p:sldId id="518" r:id="rId22"/>
    <p:sldId id="514" r:id="rId23"/>
    <p:sldId id="516" r:id="rId24"/>
    <p:sldId id="519" r:id="rId25"/>
    <p:sldId id="521" r:id="rId26"/>
    <p:sldId id="520" r:id="rId27"/>
    <p:sldId id="522" r:id="rId28"/>
    <p:sldId id="526" r:id="rId29"/>
    <p:sldId id="523" r:id="rId30"/>
    <p:sldId id="529" r:id="rId31"/>
    <p:sldId id="528" r:id="rId32"/>
    <p:sldId id="543" r:id="rId33"/>
    <p:sldId id="530" r:id="rId34"/>
    <p:sldId id="527" r:id="rId35"/>
    <p:sldId id="531" r:id="rId36"/>
    <p:sldId id="532" r:id="rId37"/>
    <p:sldId id="473" r:id="rId38"/>
  </p:sldIdLst>
  <p:sldSz cx="9906000" cy="6858000" type="A4"/>
  <p:notesSz cx="6858000" cy="9773920"/>
  <p:custDataLst>
    <p:tags r:id="rId44"/>
  </p:custDataLst>
  <p:defaultTextStyle>
    <a:defPPr>
      <a:defRPr lang="de-DE"/>
    </a:defPPr>
    <a:lvl1pPr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Frutiger 45 Light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Frutiger 45 Light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Frutiger 45 Light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Frutiger 45 Light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Frutiger 45 Light" pitchFamily="34" charset="0"/>
        <a:ea typeface="+mn-ea"/>
        <a:cs typeface="+mn-cs"/>
      </a:defRPr>
    </a:lvl5pPr>
    <a:lvl6pPr marL="2286000" algn="l" defTabSz="914400" rtl="0" eaLnBrk="1" latinLnBrk="0" hangingPunct="1">
      <a:defRPr sz="1600" kern="1200">
        <a:solidFill>
          <a:schemeClr val="tx1"/>
        </a:solidFill>
        <a:latin typeface="Frutiger 45 Light" pitchFamily="34" charset="0"/>
        <a:ea typeface="+mn-ea"/>
        <a:cs typeface="+mn-cs"/>
      </a:defRPr>
    </a:lvl6pPr>
    <a:lvl7pPr marL="2743200" algn="l" defTabSz="914400" rtl="0" eaLnBrk="1" latinLnBrk="0" hangingPunct="1">
      <a:defRPr sz="1600" kern="1200">
        <a:solidFill>
          <a:schemeClr val="tx1"/>
        </a:solidFill>
        <a:latin typeface="Frutiger 45 Light" pitchFamily="34" charset="0"/>
        <a:ea typeface="+mn-ea"/>
        <a:cs typeface="+mn-cs"/>
      </a:defRPr>
    </a:lvl7pPr>
    <a:lvl8pPr marL="3200400" algn="l" defTabSz="914400" rtl="0" eaLnBrk="1" latinLnBrk="0" hangingPunct="1">
      <a:defRPr sz="1600" kern="1200">
        <a:solidFill>
          <a:schemeClr val="tx1"/>
        </a:solidFill>
        <a:latin typeface="Frutiger 45 Light" pitchFamily="34" charset="0"/>
        <a:ea typeface="+mn-ea"/>
        <a:cs typeface="+mn-cs"/>
      </a:defRPr>
    </a:lvl8pPr>
    <a:lvl9pPr marL="3657600" algn="l" defTabSz="914400" rtl="0" eaLnBrk="1" latinLnBrk="0" hangingPunct="1">
      <a:defRPr sz="1600" kern="1200">
        <a:solidFill>
          <a:schemeClr val="tx1"/>
        </a:solidFill>
        <a:latin typeface="Frutiger 45 Light" pitchFamily="34" charset="0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86153" initials="8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FFFED"/>
    <a:srgbClr val="FF6600"/>
    <a:srgbClr val="008080"/>
    <a:srgbClr val="339966"/>
    <a:srgbClr val="FF9933"/>
    <a:srgbClr val="CC6600"/>
    <a:srgbClr val="777777"/>
    <a:srgbClr val="FF9900"/>
    <a:srgbClr val="455987"/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425" autoAdjust="0"/>
    <p:restoredTop sz="96395" autoAdjust="0"/>
  </p:normalViewPr>
  <p:slideViewPr>
    <p:cSldViewPr snapToObjects="1" showGuides="1">
      <p:cViewPr varScale="1">
        <p:scale>
          <a:sx n="88" d="100"/>
          <a:sy n="88" d="100"/>
        </p:scale>
        <p:origin x="614" y="62"/>
      </p:cViewPr>
      <p:guideLst>
        <p:guide orient="horz" pos="3525"/>
        <p:guide orient="horz" pos="2494"/>
        <p:guide pos="308"/>
        <p:guide pos="144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Objects="1">
      <p:cViewPr varScale="1">
        <p:scale>
          <a:sx n="79" d="100"/>
          <a:sy n="79" d="100"/>
        </p:scale>
        <p:origin x="3942" y="114"/>
      </p:cViewPr>
      <p:guideLst/>
    </p:cSldViewPr>
  </p:notesViewPr>
  <p:gridSpacing cx="45005" cy="45005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4" Type="http://schemas.openxmlformats.org/officeDocument/2006/relationships/tags" Target="tags/tag6.xml"/><Relationship Id="rId43" Type="http://schemas.openxmlformats.org/officeDocument/2006/relationships/commentAuthors" Target="commentAuthors.xml"/><Relationship Id="rId42" Type="http://schemas.openxmlformats.org/officeDocument/2006/relationships/tableStyles" Target="tableStyles.xml"/><Relationship Id="rId41" Type="http://schemas.openxmlformats.org/officeDocument/2006/relationships/viewProps" Target="viewProps.xml"/><Relationship Id="rId40" Type="http://schemas.openxmlformats.org/officeDocument/2006/relationships/presProps" Target="presProps.xml"/><Relationship Id="rId4" Type="http://schemas.openxmlformats.org/officeDocument/2006/relationships/slide" Target="slides/slide2.xml"/><Relationship Id="rId39" Type="http://schemas.openxmlformats.org/officeDocument/2006/relationships/handoutMaster" Target="handoutMasters/handoutMaster1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5-28T22:26:03.378" idx="1">
    <p:pos x="10" y="10"/>
    <p:text/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889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>
              <a:defRPr sz="1200">
                <a:latin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9216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889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9216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283700"/>
            <a:ext cx="2971800" cy="4889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>
              <a:defRPr sz="1200">
                <a:latin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9216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9283700"/>
            <a:ext cx="2971800" cy="4889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6F7E290D-D0F5-44F3-9BBF-517C040184AE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889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>
              <a:defRPr sz="1200">
                <a:latin typeface="Arial" panose="020B0604020202020204" pitchFamily="34" charset="0"/>
              </a:defRPr>
            </a:lvl1pPr>
          </a:lstStyle>
          <a:p>
            <a:endParaRPr lang="de-DE"/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889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endParaRPr lang="de-DE"/>
          </a:p>
        </p:txBody>
      </p:sp>
      <p:sp>
        <p:nvSpPr>
          <p:cNvPr id="1229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781050" y="733425"/>
            <a:ext cx="5295900" cy="366553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</a:ln>
          <a:effectLst/>
        </p:spPr>
      </p:sp>
      <p:sp>
        <p:nvSpPr>
          <p:cNvPr id="1229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643438"/>
            <a:ext cx="5486400" cy="43973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de-DE" smtClean="0"/>
              <a:t>Textmasterformate durch Klicken bearbeiten</a:t>
            </a:r>
            <a:endParaRPr lang="de-DE" smtClean="0"/>
          </a:p>
          <a:p>
            <a:pPr lvl="1"/>
            <a:r>
              <a:rPr lang="de-DE" smtClean="0"/>
              <a:t>Zweite Ebene</a:t>
            </a:r>
            <a:endParaRPr lang="de-DE" smtClean="0"/>
          </a:p>
          <a:p>
            <a:pPr lvl="2"/>
            <a:r>
              <a:rPr lang="de-DE" smtClean="0"/>
              <a:t>Dritte Ebene</a:t>
            </a:r>
            <a:endParaRPr lang="de-DE" smtClean="0"/>
          </a:p>
          <a:p>
            <a:pPr lvl="3"/>
            <a:r>
              <a:rPr lang="de-DE" smtClean="0"/>
              <a:t>Vierte Ebene</a:t>
            </a:r>
            <a:endParaRPr lang="de-DE" smtClean="0"/>
          </a:p>
          <a:p>
            <a:pPr lvl="4"/>
            <a:r>
              <a:rPr lang="de-DE" smtClean="0"/>
              <a:t>Fünfte Ebene</a:t>
            </a:r>
            <a:endParaRPr lang="de-DE" smtClean="0"/>
          </a:p>
        </p:txBody>
      </p:sp>
      <p:sp>
        <p:nvSpPr>
          <p:cNvPr id="1229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283700"/>
            <a:ext cx="2971800" cy="4889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>
              <a:defRPr sz="1200">
                <a:latin typeface="Arial" panose="020B0604020202020204" pitchFamily="34" charset="0"/>
              </a:defRPr>
            </a:lvl1pPr>
          </a:lstStyle>
          <a:p>
            <a:endParaRPr lang="de-DE"/>
          </a:p>
        </p:txBody>
      </p:sp>
      <p:sp>
        <p:nvSpPr>
          <p:cNvPr id="1229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9283700"/>
            <a:ext cx="2971800" cy="4889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B1936D3B-1A1A-458A-9428-9E381CCD61E7}" type="slidenum">
              <a:rPr lang="de-DE"/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 dirty="0" smtClean="0">
                <a:sym typeface="+mn-ea"/>
              </a:rPr>
              <a:t>此处是做这个</a:t>
            </a:r>
            <a:r>
              <a:rPr lang="en-US" altLang="zh-CN" dirty="0" smtClean="0">
                <a:sym typeface="+mn-ea"/>
              </a:rPr>
              <a:t>Projekt</a:t>
            </a:r>
            <a:r>
              <a:rPr lang="zh-CN" altLang="en-US" dirty="0" smtClean="0">
                <a:sym typeface="+mn-ea"/>
              </a:rPr>
              <a:t>的目的</a:t>
            </a:r>
            <a:r>
              <a:rPr lang="en-US" altLang="zh-CN" dirty="0" smtClean="0">
                <a:sym typeface="+mn-ea"/>
              </a:rPr>
              <a:t>,</a:t>
            </a:r>
            <a:r>
              <a:rPr lang="zh-CN" altLang="en-US" dirty="0" smtClean="0">
                <a:sym typeface="+mn-ea"/>
              </a:rPr>
              <a:t>而后再引出项目和</a:t>
            </a:r>
            <a:r>
              <a:rPr lang="en-US" altLang="zh-CN" dirty="0" smtClean="0">
                <a:sym typeface="+mn-ea"/>
              </a:rPr>
              <a:t>Aspekt</a:t>
            </a:r>
            <a:endParaRPr lang="en-US" altLang="zh-CN" dirty="0" smtClean="0">
              <a:sym typeface="+mn-ea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themeOverride" Target="../theme/themeOverride1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485899" y="1628800"/>
            <a:ext cx="7382536" cy="1470025"/>
          </a:xfrm>
          <a:prstGeom prst="rect">
            <a:avLst/>
          </a:prstGeom>
        </p:spPr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485899" y="3384575"/>
            <a:ext cx="7382535" cy="23431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de-DE" dirty="0" smtClean="0"/>
              <a:t>Formatvorlage des Untertitelmasters durch Klicken bearbeiten</a:t>
            </a:r>
            <a:endParaRPr lang="de-D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sldNum="0"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el 26"/>
          <p:cNvSpPr>
            <a:spLocks noGrp="1"/>
          </p:cNvSpPr>
          <p:nvPr>
            <p:ph type="title"/>
          </p:nvPr>
        </p:nvSpPr>
        <p:spPr>
          <a:xfrm>
            <a:off x="489600" y="69590"/>
            <a:ext cx="8917200" cy="523220"/>
          </a:xfrm>
        </p:spPr>
        <p:txBody>
          <a:bodyPr wrap="square"/>
          <a:lstStyle>
            <a:lvl1pPr>
              <a:defRPr sz="2800">
                <a:latin typeface="Frutiger LT Com 55 Roman" panose="020B0503030504020204" pitchFamily="34" charset="0"/>
              </a:defRPr>
            </a:lvl1pPr>
          </a:lstStyle>
          <a:p>
            <a:r>
              <a:rPr lang="en-US" noProof="0" dirty="0" err="1" smtClean="0"/>
              <a:t>Titelmasterformat</a:t>
            </a:r>
            <a:r>
              <a:rPr lang="en-US" noProof="0" dirty="0" smtClean="0"/>
              <a:t> </a:t>
            </a:r>
            <a:r>
              <a:rPr lang="en-US" noProof="0" dirty="0" err="1" smtClean="0"/>
              <a:t>durch</a:t>
            </a:r>
            <a:r>
              <a:rPr lang="en-US" noProof="0" dirty="0" smtClean="0"/>
              <a:t> </a:t>
            </a:r>
            <a:r>
              <a:rPr lang="en-US" noProof="0" dirty="0" err="1" smtClean="0"/>
              <a:t>Klicken</a:t>
            </a:r>
            <a:r>
              <a:rPr lang="en-US" noProof="0" dirty="0" smtClean="0"/>
              <a:t> </a:t>
            </a:r>
            <a:r>
              <a:rPr lang="en-US" noProof="0" dirty="0" err="1" smtClean="0"/>
              <a:t>bearbeiten</a:t>
            </a:r>
            <a:endParaRPr lang="en-US" noProof="0" dirty="0"/>
          </a:p>
        </p:txBody>
      </p:sp>
      <p:sp>
        <p:nvSpPr>
          <p:cNvPr id="10" name="Inhaltsplatzhalter 2"/>
          <p:cNvSpPr>
            <a:spLocks noGrp="1"/>
          </p:cNvSpPr>
          <p:nvPr>
            <p:ph idx="10" hasCustomPrompt="1"/>
          </p:nvPr>
        </p:nvSpPr>
        <p:spPr>
          <a:xfrm>
            <a:off x="489600" y="777600"/>
            <a:ext cx="8917200" cy="5353200"/>
          </a:xfrm>
        </p:spPr>
        <p:txBody>
          <a:bodyPr>
            <a:normAutofit/>
          </a:bodyPr>
          <a:lstStyle>
            <a:lvl1pPr>
              <a:defRPr sz="2000">
                <a:latin typeface="Frutiger LT Com 45 Light" panose="020B0303030504020204" pitchFamily="34" charset="0"/>
              </a:defRPr>
            </a:lvl1pPr>
            <a:lvl2pPr>
              <a:defRPr sz="1800">
                <a:latin typeface="Frutiger LT Com 45 Light" panose="020B0303030504020204" pitchFamily="34" charset="0"/>
              </a:defRPr>
            </a:lvl2pPr>
            <a:lvl3pPr marL="1143000" indent="-228600">
              <a:buFont typeface="Wingdings 2" panose="05020102010507070707" pitchFamily="18" charset="2"/>
              <a:buChar char=""/>
              <a:defRPr sz="1600">
                <a:latin typeface="Frutiger LT Com 45 Light" panose="020B0303030504020204" pitchFamily="34" charset="0"/>
              </a:defRPr>
            </a:lvl3pPr>
            <a:lvl4pPr marL="1600200" indent="-228600">
              <a:buFont typeface="Wingdings 2" panose="05020102010507070707" pitchFamily="18" charset="2"/>
              <a:buChar char=""/>
              <a:defRPr sz="1400">
                <a:latin typeface="Frutiger LT Com 45 Light" panose="020B0303030504020204" pitchFamily="34" charset="0"/>
              </a:defRPr>
            </a:lvl4pPr>
            <a:lvl5pPr marL="2057400" indent="-228600">
              <a:buFont typeface="Wingdings 2" panose="05020102010507070707" pitchFamily="18" charset="2"/>
              <a:buChar char=""/>
              <a:defRPr sz="1400">
                <a:latin typeface="Frutiger LT Com 45 Light" panose="020B0303030504020204" pitchFamily="34" charset="0"/>
              </a:defRPr>
            </a:lvl5pPr>
          </a:lstStyle>
          <a:p>
            <a:pPr lvl="0"/>
            <a:r>
              <a:rPr lang="en-US" noProof="0" dirty="0" err="1" smtClean="0"/>
              <a:t>Textmasterformat</a:t>
            </a:r>
            <a:r>
              <a:rPr lang="en-US" noProof="0" dirty="0" smtClean="0"/>
              <a:t> </a:t>
            </a:r>
            <a:r>
              <a:rPr lang="en-US" noProof="0" dirty="0" err="1" smtClean="0"/>
              <a:t>bearbeiten</a:t>
            </a:r>
            <a:endParaRPr lang="en-US" noProof="0" dirty="0" smtClean="0"/>
          </a:p>
          <a:p>
            <a:pPr lvl="1"/>
            <a:r>
              <a:rPr lang="en-US" noProof="0" dirty="0" err="1" smtClean="0"/>
              <a:t>Zweite</a:t>
            </a:r>
            <a:r>
              <a:rPr lang="en-US" noProof="0" dirty="0" smtClean="0"/>
              <a:t> </a:t>
            </a:r>
            <a:r>
              <a:rPr lang="en-US" noProof="0" dirty="0" err="1" smtClean="0"/>
              <a:t>Ebene</a:t>
            </a:r>
            <a:endParaRPr lang="en-US" noProof="0" dirty="0" smtClean="0"/>
          </a:p>
          <a:p>
            <a:pPr lvl="2"/>
            <a:r>
              <a:rPr lang="en-US" noProof="0" dirty="0" err="1" smtClean="0"/>
              <a:t>Dritte</a:t>
            </a:r>
            <a:r>
              <a:rPr lang="en-US" noProof="0" dirty="0" smtClean="0"/>
              <a:t> </a:t>
            </a:r>
            <a:r>
              <a:rPr lang="en-US" noProof="0" dirty="0" err="1" smtClean="0"/>
              <a:t>Ebene</a:t>
            </a:r>
            <a:endParaRPr lang="en-US" noProof="0" dirty="0" smtClean="0"/>
          </a:p>
          <a:p>
            <a:pPr lvl="3"/>
            <a:r>
              <a:rPr lang="en-US" noProof="0" dirty="0" err="1" smtClean="0"/>
              <a:t>Vierte</a:t>
            </a:r>
            <a:r>
              <a:rPr lang="en-US" noProof="0" dirty="0" smtClean="0"/>
              <a:t> </a:t>
            </a:r>
            <a:r>
              <a:rPr lang="en-US" noProof="0" dirty="0" err="1" smtClean="0"/>
              <a:t>Ebene</a:t>
            </a:r>
            <a:endParaRPr lang="en-US" noProof="0" dirty="0" smtClean="0"/>
          </a:p>
          <a:p>
            <a:pPr lvl="4"/>
            <a:r>
              <a:rPr lang="en-US" noProof="0" dirty="0" err="1" smtClean="0"/>
              <a:t>Fünfte</a:t>
            </a:r>
            <a:r>
              <a:rPr lang="en-US" noProof="0" dirty="0" smtClean="0"/>
              <a:t> </a:t>
            </a:r>
            <a:r>
              <a:rPr lang="en-US" noProof="0" dirty="0" err="1" smtClean="0"/>
              <a:t>Ebene</a:t>
            </a:r>
            <a:endParaRPr lang="en-US" noProof="0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  <p:hf sldNum="0"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zh-CN" altLang="en-US"/>
              <a:t>jkjjjj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dt="0"/>
</p:sldLayout>
</file>

<file path=ppt/slideMasters/_rels/slideMaster1.xml.rels><?xml version="1.0" encoding="UTF-8" standalone="yes"?>
<Relationships xmlns="http://schemas.openxmlformats.org/package/2006/relationships"><Relationship Id="rId4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elplatzhalter 24"/>
          <p:cNvSpPr>
            <a:spLocks noGrp="1"/>
          </p:cNvSpPr>
          <p:nvPr>
            <p:ph type="title"/>
          </p:nvPr>
        </p:nvSpPr>
        <p:spPr>
          <a:xfrm>
            <a:off x="489600" y="115200"/>
            <a:ext cx="8917200" cy="432000"/>
          </a:xfrm>
          <a:prstGeom prst="rect">
            <a:avLst/>
          </a:prstGeom>
        </p:spPr>
        <p:txBody>
          <a:bodyPr vert="horz" wrap="square" lIns="91440" tIns="45720" rIns="0" bIns="45720" rtlCol="0" anchor="ctr">
            <a:spAutoFit/>
          </a:bodyPr>
          <a:lstStyle/>
          <a:p>
            <a:r>
              <a:rPr lang="en-US" noProof="0" dirty="0" err="1" smtClean="0"/>
              <a:t>Titelmasterformat</a:t>
            </a:r>
            <a:r>
              <a:rPr lang="en-US" noProof="0" dirty="0" smtClean="0"/>
              <a:t> </a:t>
            </a:r>
            <a:r>
              <a:rPr lang="en-US" noProof="0" dirty="0" err="1" smtClean="0"/>
              <a:t>durch</a:t>
            </a:r>
            <a:r>
              <a:rPr lang="en-US" noProof="0" dirty="0" smtClean="0"/>
              <a:t> </a:t>
            </a:r>
            <a:r>
              <a:rPr lang="en-US" noProof="0" dirty="0" err="1" smtClean="0"/>
              <a:t>Klicken</a:t>
            </a:r>
            <a:r>
              <a:rPr lang="en-US" noProof="0" dirty="0" smtClean="0"/>
              <a:t> </a:t>
            </a:r>
            <a:r>
              <a:rPr lang="en-US" noProof="0" dirty="0" err="1" smtClean="0"/>
              <a:t>bearbeiten</a:t>
            </a:r>
            <a:endParaRPr lang="en-US" noProof="0" dirty="0"/>
          </a:p>
        </p:txBody>
      </p:sp>
      <p:sp>
        <p:nvSpPr>
          <p:cNvPr id="26" name="Textplatzhalter 25"/>
          <p:cNvSpPr>
            <a:spLocks noGrp="1"/>
          </p:cNvSpPr>
          <p:nvPr>
            <p:ph type="body" idx="1"/>
          </p:nvPr>
        </p:nvSpPr>
        <p:spPr>
          <a:xfrm>
            <a:off x="489600" y="1602000"/>
            <a:ext cx="8917200" cy="4525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dirty="0" err="1" smtClean="0"/>
              <a:t>Textmasterformate</a:t>
            </a:r>
            <a:r>
              <a:rPr lang="en-US" noProof="0" dirty="0" smtClean="0"/>
              <a:t> </a:t>
            </a:r>
            <a:r>
              <a:rPr lang="en-US" noProof="0" dirty="0" err="1" smtClean="0"/>
              <a:t>durch</a:t>
            </a:r>
            <a:r>
              <a:rPr lang="en-US" noProof="0" dirty="0" smtClean="0"/>
              <a:t> </a:t>
            </a:r>
            <a:r>
              <a:rPr lang="en-US" noProof="0" dirty="0" err="1" smtClean="0"/>
              <a:t>Klicken</a:t>
            </a:r>
            <a:r>
              <a:rPr lang="en-US" noProof="0" dirty="0" smtClean="0"/>
              <a:t> </a:t>
            </a:r>
            <a:r>
              <a:rPr lang="en-US" noProof="0" dirty="0" err="1" smtClean="0"/>
              <a:t>bearbeiten</a:t>
            </a:r>
            <a:endParaRPr lang="en-US" noProof="0" dirty="0" smtClean="0"/>
          </a:p>
          <a:p>
            <a:pPr lvl="1"/>
            <a:r>
              <a:rPr lang="en-US" noProof="0" dirty="0" err="1" smtClean="0"/>
              <a:t>Zweite</a:t>
            </a:r>
            <a:r>
              <a:rPr lang="en-US" noProof="0" dirty="0" smtClean="0"/>
              <a:t> </a:t>
            </a:r>
            <a:r>
              <a:rPr lang="en-US" noProof="0" dirty="0" err="1" smtClean="0"/>
              <a:t>Ebene</a:t>
            </a:r>
            <a:endParaRPr lang="en-US" noProof="0" dirty="0" smtClean="0"/>
          </a:p>
          <a:p>
            <a:pPr lvl="2"/>
            <a:r>
              <a:rPr lang="en-US" noProof="0" dirty="0" err="1" smtClean="0"/>
              <a:t>Dritte</a:t>
            </a:r>
            <a:r>
              <a:rPr lang="en-US" noProof="0" dirty="0" smtClean="0"/>
              <a:t> </a:t>
            </a:r>
            <a:r>
              <a:rPr lang="en-US" noProof="0" dirty="0" err="1" smtClean="0"/>
              <a:t>Ebene</a:t>
            </a:r>
            <a:endParaRPr lang="en-US" noProof="0" dirty="0" smtClean="0"/>
          </a:p>
        </p:txBody>
      </p:sp>
      <p:sp>
        <p:nvSpPr>
          <p:cNvPr id="10" name="Textfeld 9"/>
          <p:cNvSpPr txBox="1"/>
          <p:nvPr/>
        </p:nvSpPr>
        <p:spPr>
          <a:xfrm>
            <a:off x="397930" y="6451600"/>
            <a:ext cx="34728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noProof="0" dirty="0" err="1" smtClean="0">
                <a:latin typeface="Frutiger LT Com 45 Light" panose="020B0303030504020204" pitchFamily="34" charset="0"/>
              </a:rPr>
              <a:t>Laborprojekt</a:t>
            </a:r>
            <a:r>
              <a:rPr lang="en-US" sz="1200" noProof="0" dirty="0" smtClean="0">
                <a:latin typeface="Frutiger LT Com 45 Light" panose="020B0303030504020204" pitchFamily="34" charset="0"/>
              </a:rPr>
              <a:t> </a:t>
            </a:r>
            <a:r>
              <a:rPr lang="en-US" sz="1200" noProof="0" dirty="0" err="1" smtClean="0">
                <a:latin typeface="Frutiger LT Com 45 Light" panose="020B0303030504020204" pitchFamily="34" charset="0"/>
              </a:rPr>
              <a:t>Bildverarbeitung</a:t>
            </a:r>
            <a:r>
              <a:rPr lang="en-US" sz="1200" noProof="0" dirty="0" smtClean="0">
                <a:latin typeface="Frutiger LT Com 45 Light" panose="020B0303030504020204" pitchFamily="34" charset="0"/>
              </a:rPr>
              <a:t> </a:t>
            </a:r>
            <a:r>
              <a:rPr lang="en-US" sz="1200" noProof="0" dirty="0" err="1" smtClean="0">
                <a:latin typeface="Frutiger LT Com 45 Light" panose="020B0303030504020204" pitchFamily="34" charset="0"/>
              </a:rPr>
              <a:t>für</a:t>
            </a:r>
            <a:r>
              <a:rPr lang="en-US" sz="1200" noProof="0" dirty="0" smtClean="0">
                <a:latin typeface="Frutiger LT Com 45 Light" panose="020B0303030504020204" pitchFamily="34" charset="0"/>
              </a:rPr>
              <a:t> </a:t>
            </a:r>
            <a:r>
              <a:rPr lang="en-US" sz="1200" noProof="0" dirty="0" err="1" smtClean="0">
                <a:latin typeface="Frutiger LT Com 45 Light" panose="020B0303030504020204" pitchFamily="34" charset="0"/>
              </a:rPr>
              <a:t>Robotik</a:t>
            </a:r>
            <a:r>
              <a:rPr lang="en-US" sz="1200" noProof="0" dirty="0" smtClean="0">
                <a:latin typeface="Frutiger LT Com 45 Light" panose="020B0303030504020204" pitchFamily="34" charset="0"/>
              </a:rPr>
              <a:t> SS </a:t>
            </a:r>
            <a:r>
              <a:rPr lang="en-US" sz="1200" noProof="0" dirty="0" smtClean="0">
                <a:latin typeface="Frutiger LT Com 45 Light" panose="020B0303030504020204" pitchFamily="34" charset="0"/>
              </a:rPr>
              <a:t>2022</a:t>
            </a:r>
            <a:endParaRPr lang="en-US" sz="1200" baseline="0" noProof="0" dirty="0" smtClean="0">
              <a:latin typeface="Frutiger LT Com 45 Light" panose="020B0303030504020204" pitchFamily="34" charset="0"/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3870804" y="6451600"/>
            <a:ext cx="37229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noProof="0" dirty="0" err="1" smtClean="0">
                <a:latin typeface="Frutiger LT Com 45 Light" panose="020B0303030504020204" pitchFamily="34" charset="0"/>
              </a:rPr>
              <a:t>Zwischenpräsentation</a:t>
            </a:r>
            <a:r>
              <a:rPr lang="en-US" sz="1200" noProof="0" dirty="0" smtClean="0">
                <a:latin typeface="Frutiger LT Com 45 Light" panose="020B0303030504020204" pitchFamily="34" charset="0"/>
              </a:rPr>
              <a:t> </a:t>
            </a:r>
            <a:r>
              <a:rPr lang="en-US" sz="1200" noProof="0" dirty="0" err="1" smtClean="0">
                <a:latin typeface="Frutiger LT Com 45 Light" panose="020B0303030504020204" pitchFamily="34" charset="0"/>
              </a:rPr>
              <a:t>Projekt</a:t>
            </a:r>
            <a:r>
              <a:rPr lang="en-US" sz="1200" noProof="0" dirty="0" smtClean="0">
                <a:latin typeface="Frutiger LT Com 45 Light" panose="020B0303030504020204" pitchFamily="34" charset="0"/>
              </a:rPr>
              <a:t> 01, &lt;Name</a:t>
            </a:r>
            <a:r>
              <a:rPr lang="en-US" sz="1200" baseline="0" noProof="0" dirty="0" smtClean="0">
                <a:latin typeface="Frutiger LT Com 45 Light" panose="020B0303030504020204" pitchFamily="34" charset="0"/>
              </a:rPr>
              <a:t> </a:t>
            </a:r>
            <a:r>
              <a:rPr lang="en-US" sz="1200" baseline="0" noProof="0" dirty="0" err="1" smtClean="0">
                <a:latin typeface="Frutiger LT Com 45 Light" panose="020B0303030504020204" pitchFamily="34" charset="0"/>
              </a:rPr>
              <a:t>Bearbeiter</a:t>
            </a:r>
            <a:r>
              <a:rPr lang="en-US" sz="1200" baseline="0" noProof="0" dirty="0" smtClean="0">
                <a:latin typeface="Frutiger LT Com 45 Light" panose="020B0303030504020204" pitchFamily="34" charset="0"/>
              </a:rPr>
              <a:t>&gt;</a:t>
            </a:r>
            <a:r>
              <a:rPr lang="en-US" sz="1200" noProof="0" dirty="0" smtClean="0">
                <a:latin typeface="Frutiger LT Com 45 Light" panose="020B0303030504020204" pitchFamily="34" charset="0"/>
              </a:rPr>
              <a:t> </a:t>
            </a:r>
            <a:endParaRPr lang="en-US" sz="1200" noProof="0" dirty="0">
              <a:latin typeface="Frutiger LT Com 45 Light" panose="020B0303030504020204" pitchFamily="34" charset="0"/>
            </a:endParaRPr>
          </a:p>
        </p:txBody>
      </p:sp>
      <p:sp>
        <p:nvSpPr>
          <p:cNvPr id="12" name="Textfeld 11"/>
          <p:cNvSpPr txBox="1"/>
          <p:nvPr/>
        </p:nvSpPr>
        <p:spPr>
          <a:xfrm>
            <a:off x="9086850" y="6451600"/>
            <a:ext cx="4542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48E7E1A-9428-4A65-9A82-0771208A7443}" type="slidenum">
              <a:rPr lang="en-US" sz="1200" baseline="0" noProof="0" smtClean="0">
                <a:latin typeface="Frutiger LT Com 45 Light" panose="020B0303030504020204" pitchFamily="34" charset="0"/>
              </a:rPr>
            </a:fld>
            <a:endParaRPr lang="en-US" sz="1200" noProof="0" dirty="0">
              <a:latin typeface="Frutiger LT Com 45 Light" panose="020B0303030504020204" pitchFamily="34" charset="0"/>
            </a:endParaRPr>
          </a:p>
        </p:txBody>
      </p:sp>
      <p:sp>
        <p:nvSpPr>
          <p:cNvPr id="7" name="Rechteck 6"/>
          <p:cNvSpPr/>
          <p:nvPr userDrawn="1"/>
        </p:nvSpPr>
        <p:spPr>
          <a:xfrm>
            <a:off x="0" y="639313"/>
            <a:ext cx="9000000" cy="85210"/>
          </a:xfrm>
          <a:prstGeom prst="rect">
            <a:avLst/>
          </a:prstGeom>
          <a:gradFill flip="none" rotWithShape="1">
            <a:gsLst>
              <a:gs pos="0">
                <a:srgbClr val="009377"/>
              </a:gs>
              <a:gs pos="100000">
                <a:srgbClr val="009377">
                  <a:alpha val="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Frutiger LT Com 45 Light" panose="020B0303030504020204" pitchFamily="34" charset="0"/>
            </a:endParaRPr>
          </a:p>
        </p:txBody>
      </p:sp>
      <p:sp>
        <p:nvSpPr>
          <p:cNvPr id="8" name="Rechteck 7"/>
          <p:cNvSpPr/>
          <p:nvPr userDrawn="1"/>
        </p:nvSpPr>
        <p:spPr>
          <a:xfrm flipH="1">
            <a:off x="914540" y="6264315"/>
            <a:ext cx="9000000" cy="85210"/>
          </a:xfrm>
          <a:prstGeom prst="rect">
            <a:avLst/>
          </a:prstGeom>
          <a:gradFill flip="none" rotWithShape="1">
            <a:gsLst>
              <a:gs pos="0">
                <a:srgbClr val="009377"/>
              </a:gs>
              <a:gs pos="100000">
                <a:srgbClr val="009377">
                  <a:alpha val="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Frutiger LT Com 45 Light" panose="020B0303030504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iming>
    <p:tnLst>
      <p:par>
        <p:cTn id="1" dur="indefinite" restart="never" nodeType="tmRoot"/>
      </p:par>
    </p:tnLst>
  </p:timing>
  <p:hf sldNum="0" hdr="0" dt="0"/>
  <p:txStyles>
    <p:titleStyle>
      <a:lvl1pPr algn="l" rtl="0" fontAlgn="base">
        <a:spcBef>
          <a:spcPct val="0"/>
        </a:spcBef>
        <a:spcAft>
          <a:spcPct val="0"/>
        </a:spcAft>
        <a:defRPr sz="2800">
          <a:solidFill>
            <a:srgbClr val="4D4D4D"/>
          </a:solidFill>
          <a:latin typeface="Frutiger LT Com 55 Roman" panose="020B0503030504020204" pitchFamily="34" charset="0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2800">
          <a:solidFill>
            <a:srgbClr val="4D4D4D"/>
          </a:solidFill>
          <a:latin typeface="Frutiger 55 Roman" pitchFamily="34" charset="0"/>
        </a:defRPr>
      </a:lvl2pPr>
      <a:lvl3pPr algn="l" rtl="0" fontAlgn="base">
        <a:spcBef>
          <a:spcPct val="0"/>
        </a:spcBef>
        <a:spcAft>
          <a:spcPct val="0"/>
        </a:spcAft>
        <a:defRPr sz="2800">
          <a:solidFill>
            <a:srgbClr val="4D4D4D"/>
          </a:solidFill>
          <a:latin typeface="Frutiger 55 Roman" pitchFamily="34" charset="0"/>
        </a:defRPr>
      </a:lvl3pPr>
      <a:lvl4pPr algn="l" rtl="0" fontAlgn="base">
        <a:spcBef>
          <a:spcPct val="0"/>
        </a:spcBef>
        <a:spcAft>
          <a:spcPct val="0"/>
        </a:spcAft>
        <a:defRPr sz="2800">
          <a:solidFill>
            <a:srgbClr val="4D4D4D"/>
          </a:solidFill>
          <a:latin typeface="Frutiger 55 Roman" pitchFamily="34" charset="0"/>
        </a:defRPr>
      </a:lvl4pPr>
      <a:lvl5pPr algn="l" rtl="0" fontAlgn="base">
        <a:spcBef>
          <a:spcPct val="0"/>
        </a:spcBef>
        <a:spcAft>
          <a:spcPct val="0"/>
        </a:spcAft>
        <a:defRPr sz="2800">
          <a:solidFill>
            <a:srgbClr val="4D4D4D"/>
          </a:solidFill>
          <a:latin typeface="Frutiger 55 Roman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800">
          <a:solidFill>
            <a:srgbClr val="4D4D4D"/>
          </a:solidFill>
          <a:latin typeface="Frutiger 55 Roman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800">
          <a:solidFill>
            <a:srgbClr val="4D4D4D"/>
          </a:solidFill>
          <a:latin typeface="Frutiger 55 Roman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800">
          <a:solidFill>
            <a:srgbClr val="4D4D4D"/>
          </a:solidFill>
          <a:latin typeface="Frutiger 55 Roman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800">
          <a:solidFill>
            <a:srgbClr val="4D4D4D"/>
          </a:solidFill>
          <a:latin typeface="Frutiger 55 Roman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rgbClr val="339966"/>
        </a:buClr>
        <a:buFont typeface="Wingdings" panose="05000000000000000000" pitchFamily="2" charset="2"/>
        <a:buChar char="§"/>
        <a:defRPr sz="2400">
          <a:solidFill>
            <a:schemeClr val="tx1"/>
          </a:solidFill>
          <a:latin typeface="Frutiger LT Com 45 Light" panose="020B0303030504020204" pitchFamily="34" charset="0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rgbClr val="339966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Frutiger LT Com 45 Light" panose="020B0303030504020204" pitchFamily="34" charset="0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rgbClr val="339966"/>
        </a:buClr>
        <a:buFont typeface="Symbol" panose="05050102010706020507" pitchFamily="18" charset="2"/>
        <a:buChar char="-"/>
        <a:defRPr sz="2000">
          <a:solidFill>
            <a:schemeClr val="tx1"/>
          </a:solidFill>
          <a:latin typeface="Frutiger LT Com 45 Light" panose="020B0303030504020204" pitchFamily="34" charset="0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lr>
          <a:srgbClr val="339966"/>
        </a:buClr>
        <a:buFont typeface="Wingdings 2" panose="05020102010507070707" pitchFamily="18" charset="2"/>
        <a:buChar char="­"/>
        <a:defRPr sz="2000"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lr>
          <a:srgbClr val="339966"/>
        </a:buClr>
        <a:buFont typeface="Wingdings 2" panose="05020102010507070707" pitchFamily="18" charset="2"/>
        <a:buChar char="­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rgbClr val="339966"/>
        </a:buClr>
        <a:buFont typeface="Wingdings 2" panose="05020102010507070707" pitchFamily="18" charset="2"/>
        <a:buChar char="­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rgbClr val="339966"/>
        </a:buClr>
        <a:buFont typeface="Wingdings 2" panose="05020102010507070707" pitchFamily="18" charset="2"/>
        <a:buChar char="­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rgbClr val="339966"/>
        </a:buClr>
        <a:buFont typeface="Wingdings 2" panose="05020102010507070707" pitchFamily="18" charset="2"/>
        <a:buChar char="­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rgbClr val="339966"/>
        </a:buClr>
        <a:buFont typeface="Wingdings 2" panose="05020102010507070707" pitchFamily="18" charset="2"/>
        <a:buChar char="­"/>
        <a:defRPr sz="20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comments" Target="../comments/comment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1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1" Type="http://schemas.openxmlformats.org/officeDocument/2006/relationships/image" Target="../media/image12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5.png"/><Relationship Id="rId3" Type="http://schemas.openxmlformats.org/officeDocument/2006/relationships/image" Target="../media/image8.png"/><Relationship Id="rId2" Type="http://schemas.openxmlformats.org/officeDocument/2006/relationships/image" Target="../media/image13.png"/><Relationship Id="rId1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5.png"/><Relationship Id="rId3" Type="http://schemas.openxmlformats.org/officeDocument/2006/relationships/image" Target="../media/image15.png"/><Relationship Id="rId2" Type="http://schemas.openxmlformats.org/officeDocument/2006/relationships/tags" Target="../tags/tag2.xml"/><Relationship Id="rId1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1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1" Type="http://schemas.openxmlformats.org/officeDocument/2006/relationships/tags" Target="../tags/tag3.xml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.png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3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5.png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1" Type="http://schemas.openxmlformats.org/officeDocument/2006/relationships/image" Target="../media/image22.GIF"/></Relationships>
</file>

<file path=ppt/slides/_rels/slide2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5.png"/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tags" Target="../tags/tag4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6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7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3" Type="http://schemas.openxmlformats.org/officeDocument/2006/relationships/image" Target="../media/image30.png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2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8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5.png"/><Relationship Id="rId3" Type="http://schemas.openxmlformats.org/officeDocument/2006/relationships/image" Target="../media/image33.png"/><Relationship Id="rId2" Type="http://schemas.openxmlformats.org/officeDocument/2006/relationships/image" Target="../media/image24.png"/><Relationship Id="rId1" Type="http://schemas.openxmlformats.org/officeDocument/2006/relationships/tags" Target="../tags/tag5.xml"/></Relationships>
</file>

<file path=ppt/slides/_rels/slide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tags" Target="../tags/tag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9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5.png"/><Relationship Id="rId4" Type="http://schemas.openxmlformats.org/officeDocument/2006/relationships/image" Target="../media/image29.png"/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0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4.png"/><Relationship Id="rId4" Type="http://schemas.openxmlformats.org/officeDocument/2006/relationships/image" Target="../media/image5.png"/><Relationship Id="rId3" Type="http://schemas.openxmlformats.org/officeDocument/2006/relationships/image" Target="../media/image30.png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3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5.png"/><Relationship Id="rId1" Type="http://schemas.openxmlformats.org/officeDocument/2006/relationships/image" Target="../media/image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9.png"/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Untertitel 4"/>
          <p:cNvSpPr>
            <a:spLocks noGrp="1"/>
          </p:cNvSpPr>
          <p:nvPr>
            <p:ph type="subTitle" idx="1"/>
          </p:nvPr>
        </p:nvSpPr>
        <p:spPr>
          <a:xfrm>
            <a:off x="1262020" y="5814084"/>
            <a:ext cx="7382535" cy="408515"/>
          </a:xfrm>
        </p:spPr>
        <p:txBody>
          <a:bodyPr>
            <a:normAutofit/>
          </a:bodyPr>
          <a:lstStyle/>
          <a:p>
            <a:r>
              <a:rPr lang="de-DE" sz="1800" dirty="0" smtClean="0"/>
              <a:t>Bearbeiter: &lt;</a:t>
            </a:r>
            <a:r>
              <a:rPr lang="en-US" altLang="de-DE" sz="1800" dirty="0" smtClean="0"/>
              <a:t>Qiuming Li, Mingfei Gu</a:t>
            </a:r>
            <a:r>
              <a:rPr lang="de-DE" sz="1800" dirty="0" smtClean="0"/>
              <a:t>&gt;</a:t>
            </a:r>
            <a:endParaRPr lang="de-DE" sz="1800" dirty="0"/>
          </a:p>
          <a:p>
            <a:endParaRPr lang="de-DE" sz="1800" dirty="0"/>
          </a:p>
        </p:txBody>
      </p:sp>
      <p:sp>
        <p:nvSpPr>
          <p:cNvPr id="10" name="矩形 9"/>
          <p:cNvSpPr/>
          <p:nvPr/>
        </p:nvSpPr>
        <p:spPr>
          <a:xfrm>
            <a:off x="1580515" y="818515"/>
            <a:ext cx="6174740" cy="144526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zh-CN" altLang="en-US" sz="44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3d Data Enhancement </a:t>
            </a:r>
            <a:endParaRPr lang="zh-CN" altLang="en-US" sz="44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zh-CN" altLang="en-US" sz="44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by Sensor Fusion</a:t>
            </a:r>
            <a:endParaRPr lang="zh-CN" altLang="en-US" sz="44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图片 13" descr="CameraImage_000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02130" y="2348865"/>
            <a:ext cx="1977390" cy="1977390"/>
          </a:xfrm>
          <a:prstGeom prst="rect">
            <a:avLst/>
          </a:prstGeom>
        </p:spPr>
      </p:pic>
      <p:pic>
        <p:nvPicPr>
          <p:cNvPr id="15" name="图片 14" descr="DepthImage_000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2810" y="4104005"/>
            <a:ext cx="1219200" cy="1219200"/>
          </a:xfrm>
          <a:prstGeom prst="rect">
            <a:avLst/>
          </a:prstGeom>
        </p:spPr>
      </p:pic>
      <p:sp>
        <p:nvSpPr>
          <p:cNvPr id="18" name="右箭头 17"/>
          <p:cNvSpPr/>
          <p:nvPr/>
        </p:nvSpPr>
        <p:spPr>
          <a:xfrm>
            <a:off x="4592955" y="3474085"/>
            <a:ext cx="1120775" cy="4502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9" name="图片 18" descr="DepthImage_000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8050" y="2618740"/>
            <a:ext cx="2438400" cy="243840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6069330" y="6426835"/>
            <a:ext cx="1722755" cy="3155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Qiuming Li,Mingfei Gu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pic>
        <p:nvPicPr>
          <p:cNvPr id="3" name="图片 2" descr="5884ecc8021203682225ca0b22749e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205" y="6398895"/>
            <a:ext cx="5572125" cy="3714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矩形 1"/>
          <p:cNvSpPr/>
          <p:nvPr/>
        </p:nvSpPr>
        <p:spPr>
          <a:xfrm>
            <a:off x="6043930" y="6489065"/>
            <a:ext cx="1724025" cy="2254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Qiuming Li,Mingfei Gu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32460" y="143510"/>
            <a:ext cx="581279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indent="0">
              <a:buFont typeface="Arial" panose="020B0604020202020204" pitchFamily="34" charset="0"/>
              <a:buNone/>
            </a:pPr>
            <a:r>
              <a:rPr lang="en-US" altLang="zh-CN" sz="28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Bildverarbeitung</a:t>
            </a:r>
            <a:endParaRPr lang="en-US" altLang="zh-CN" sz="2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图片 8" descr="png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37590" y="1853565"/>
            <a:ext cx="2438400" cy="2438400"/>
          </a:xfrm>
          <a:prstGeom prst="rect">
            <a:avLst/>
          </a:prstGeom>
        </p:spPr>
      </p:pic>
      <p:pic>
        <p:nvPicPr>
          <p:cNvPr id="4" name="图片 -2147482622" descr="DepthImage_000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2750" y="1853565"/>
            <a:ext cx="2438400" cy="24384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右箭头 4"/>
          <p:cNvSpPr/>
          <p:nvPr/>
        </p:nvSpPr>
        <p:spPr>
          <a:xfrm>
            <a:off x="3651885" y="2888615"/>
            <a:ext cx="1665605" cy="3600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7" name="图片 6" descr="032ee5a6a52a36d6192195048bb7d8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035" y="6354445"/>
            <a:ext cx="7849235" cy="51435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/>
        </p:nvSpPr>
        <p:spPr>
          <a:xfrm>
            <a:off x="8993505" y="6232525"/>
            <a:ext cx="3098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632460" y="53340"/>
            <a:ext cx="581279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indent="0">
              <a:buFont typeface="Arial" panose="020B0604020202020204" pitchFamily="34" charset="0"/>
              <a:buNone/>
            </a:pPr>
            <a:r>
              <a:rPr lang="en-US" altLang="zh-CN" sz="28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Bildverarbeitung</a:t>
            </a:r>
            <a:endParaRPr lang="en-US" altLang="zh-CN" sz="2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043930" y="6489065"/>
            <a:ext cx="1724025" cy="2254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Qiuming Li,Mingfei Gu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pic>
        <p:nvPicPr>
          <p:cNvPr id="4" name="图片 3" descr="png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22855" y="2888615"/>
            <a:ext cx="6428105" cy="2708275"/>
          </a:xfrm>
          <a:prstGeom prst="rect">
            <a:avLst/>
          </a:prstGeom>
        </p:spPr>
      </p:pic>
      <p:pic>
        <p:nvPicPr>
          <p:cNvPr id="9" name="图片 8" descr="png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630" y="1853565"/>
            <a:ext cx="2438400" cy="243840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3602355" y="5678805"/>
            <a:ext cx="3355975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weiße Rauschen in 5 </a:t>
            </a:r>
            <a:r>
              <a:rPr lang="en-US" altLang="de-DE" sz="20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S</a:t>
            </a:r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tuf</a:t>
            </a:r>
            <a:r>
              <a:rPr lang="en-US" altLang="de-DE" sz="20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en</a:t>
            </a:r>
            <a:endParaRPr lang="en-US" altLang="de-DE" sz="2000" dirty="0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14" name="Textfeld 13"/>
          <p:cNvSpPr txBox="1"/>
          <p:nvPr/>
        </p:nvSpPr>
        <p:spPr>
          <a:xfrm>
            <a:off x="4863029" y="2933934"/>
            <a:ext cx="948576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l-GR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σ</a:t>
            </a:r>
            <a:r>
              <a:rPr lang="de-DE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en-US" altLang="de-DE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  <a:endParaRPr lang="en-US" altLang="de-DE" sz="20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feld 13"/>
          <p:cNvSpPr txBox="1"/>
          <p:nvPr/>
        </p:nvSpPr>
        <p:spPr>
          <a:xfrm>
            <a:off x="6258124" y="2928219"/>
            <a:ext cx="948576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l-GR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σ</a:t>
            </a:r>
            <a:r>
              <a:rPr lang="de-DE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en-US" altLang="de-DE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</a:t>
            </a:r>
            <a:endParaRPr lang="en-US" altLang="de-DE" sz="20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feld 13"/>
          <p:cNvSpPr txBox="1"/>
          <p:nvPr/>
        </p:nvSpPr>
        <p:spPr>
          <a:xfrm>
            <a:off x="7563049" y="2928219"/>
            <a:ext cx="948576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l-GR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σ</a:t>
            </a:r>
            <a:r>
              <a:rPr lang="de-DE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en-US" altLang="de-DE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30</a:t>
            </a:r>
            <a:endParaRPr lang="en-US" altLang="de-DE" sz="20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feld 13"/>
          <p:cNvSpPr txBox="1"/>
          <p:nvPr/>
        </p:nvSpPr>
        <p:spPr>
          <a:xfrm>
            <a:off x="4863029" y="4238859"/>
            <a:ext cx="948576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l-GR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σ</a:t>
            </a:r>
            <a:r>
              <a:rPr lang="de-DE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en-US" altLang="de-DE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40</a:t>
            </a:r>
            <a:endParaRPr lang="en-US" altLang="de-DE" sz="20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feld 13"/>
          <p:cNvSpPr txBox="1"/>
          <p:nvPr/>
        </p:nvSpPr>
        <p:spPr>
          <a:xfrm>
            <a:off x="6258124" y="4283944"/>
            <a:ext cx="948576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l-GR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σ</a:t>
            </a:r>
            <a:r>
              <a:rPr lang="de-DE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en-US" altLang="de-DE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50</a:t>
            </a:r>
            <a:endParaRPr lang="en-US" altLang="de-DE" sz="20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图片 12" descr="032ee5a6a52a36d6192195048bb7d8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035" y="6354445"/>
            <a:ext cx="7849235" cy="51435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框 2"/>
          <p:cNvSpPr txBox="1"/>
          <p:nvPr/>
        </p:nvSpPr>
        <p:spPr>
          <a:xfrm>
            <a:off x="632460" y="53340"/>
            <a:ext cx="581279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indent="0">
              <a:buFont typeface="Arial" panose="020B0604020202020204" pitchFamily="34" charset="0"/>
              <a:buNone/>
            </a:pPr>
            <a:r>
              <a:rPr lang="en-US" altLang="zh-CN" sz="28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Bildverarbeitung</a:t>
            </a:r>
            <a:endParaRPr lang="en-US" altLang="zh-CN" sz="2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043930" y="6489065"/>
            <a:ext cx="1724025" cy="2254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Qiuming Li,Mingfei Gu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992505" y="998855"/>
            <a:ext cx="2380615" cy="63373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de-DE" altLang="en-US" sz="2000">
                <a:latin typeface="Calibri" panose="020F0502020204030204" charset="0"/>
                <a:cs typeface="Arial" panose="020B0604020202020204" pitchFamily="34" charset="0"/>
              </a:rPr>
              <a:t>Rauschüberlagerung</a:t>
            </a:r>
            <a:endParaRPr lang="de-DE" altLang="en-US" sz="2000">
              <a:latin typeface="Calibri" panose="020F0502020204030204" charset="0"/>
              <a:cs typeface="Arial" panose="020B0604020202020204" pitchFamily="34" charset="0"/>
            </a:endParaRPr>
          </a:p>
        </p:txBody>
      </p:sp>
      <p:pic>
        <p:nvPicPr>
          <p:cNvPr id="7" name="图片 6" descr="png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2460" y="1853565"/>
            <a:ext cx="8829675" cy="3562350"/>
          </a:xfrm>
          <a:prstGeom prst="rect">
            <a:avLst/>
          </a:prstGeom>
        </p:spPr>
      </p:pic>
      <p:sp>
        <p:nvSpPr>
          <p:cNvPr id="14" name="Textfeld 13"/>
          <p:cNvSpPr txBox="1"/>
          <p:nvPr/>
        </p:nvSpPr>
        <p:spPr>
          <a:xfrm>
            <a:off x="4097854" y="1943969"/>
            <a:ext cx="948576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l-GR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σ</a:t>
            </a:r>
            <a:r>
              <a:rPr lang="de-DE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=0.1</a:t>
            </a:r>
            <a:endParaRPr lang="de-DE" sz="20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feld 13"/>
          <p:cNvSpPr txBox="1"/>
          <p:nvPr/>
        </p:nvSpPr>
        <p:spPr>
          <a:xfrm>
            <a:off x="4142939" y="3654024"/>
            <a:ext cx="948576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l-GR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σ</a:t>
            </a:r>
            <a:r>
              <a:rPr lang="de-DE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=0.4</a:t>
            </a:r>
            <a:endParaRPr lang="de-DE" sz="20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feld 13"/>
          <p:cNvSpPr txBox="1"/>
          <p:nvPr/>
        </p:nvSpPr>
        <p:spPr>
          <a:xfrm>
            <a:off x="5898079" y="1898884"/>
            <a:ext cx="948576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l-GR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σ</a:t>
            </a:r>
            <a:r>
              <a:rPr lang="de-DE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=0.2</a:t>
            </a:r>
            <a:endParaRPr lang="de-DE" sz="20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feld 13"/>
          <p:cNvSpPr txBox="1"/>
          <p:nvPr/>
        </p:nvSpPr>
        <p:spPr>
          <a:xfrm>
            <a:off x="7698304" y="1898884"/>
            <a:ext cx="948576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l-GR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σ</a:t>
            </a:r>
            <a:r>
              <a:rPr lang="de-DE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=0.3</a:t>
            </a:r>
            <a:endParaRPr lang="de-DE" sz="20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feld 13"/>
          <p:cNvSpPr txBox="1"/>
          <p:nvPr/>
        </p:nvSpPr>
        <p:spPr>
          <a:xfrm>
            <a:off x="5943164" y="3699109"/>
            <a:ext cx="948576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l-GR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σ</a:t>
            </a:r>
            <a:r>
              <a:rPr lang="de-DE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=0.5</a:t>
            </a:r>
            <a:endParaRPr lang="de-DE" sz="20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837815" y="5636895"/>
            <a:ext cx="286067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Gaussian Rauschen</a:t>
            </a:r>
            <a:endParaRPr lang="en-US" altLang="zh-CN" sz="2000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pic>
        <p:nvPicPr>
          <p:cNvPr id="2" name="图片 1" descr="032ee5a6a52a36d6192195048bb7d8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120" y="6309360"/>
            <a:ext cx="7849235" cy="51435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/>
        </p:nvSpPr>
        <p:spPr>
          <a:xfrm>
            <a:off x="632460" y="53340"/>
            <a:ext cx="581279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>
                <a:latin typeface="Arial" panose="020B0604020202020204" pitchFamily="34" charset="0"/>
                <a:cs typeface="Arial" panose="020B0604020202020204" pitchFamily="34" charset="0"/>
              </a:rPr>
              <a:t>Katalog</a:t>
            </a:r>
            <a:endParaRPr lang="en-US" altLang="zh-CN" sz="2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172210" y="1403350"/>
            <a:ext cx="7094220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 algn="l"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sz="24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Motivation</a:t>
            </a:r>
            <a:endParaRPr lang="en-US" altLang="zh-CN" sz="240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Konzept</a:t>
            </a:r>
            <a:endParaRPr lang="en-US" altLang="zh-CN" sz="240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Bildverarbeitung</a:t>
            </a:r>
            <a:endParaRPr lang="en-US" altLang="zh-CN" sz="240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lvl="1" indent="-342900">
              <a:buFont typeface="Arial" panose="020B0604020202020204" pitchFamily="34" charset="0"/>
              <a:buChar char="•"/>
            </a:pPr>
            <a:r>
              <a:rPr lang="en-US" altLang="zh-CN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Neuronales Netz</a:t>
            </a:r>
            <a:endParaRPr lang="en-US" altLang="zh-CN" sz="24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Hyperparameteroptimierung</a:t>
            </a:r>
            <a:endParaRPr lang="en-US" altLang="zh-CN" sz="240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Experimente und Auswertung</a:t>
            </a:r>
            <a:endParaRPr lang="en-US" altLang="zh-CN" sz="240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Zusammenfassung und Ausblick</a:t>
            </a:r>
            <a:endParaRPr lang="en-US" altLang="zh-CN" sz="240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6043930" y="6489065"/>
            <a:ext cx="1724025" cy="2254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Qiuming Li,Mingfei Gu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pic>
        <p:nvPicPr>
          <p:cNvPr id="13" name="图片 12" descr="032ee5a6a52a36d6192195048bb7d8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7035" y="6354445"/>
            <a:ext cx="7849235" cy="51435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圆角矩形 3"/>
          <p:cNvSpPr/>
          <p:nvPr/>
        </p:nvSpPr>
        <p:spPr>
          <a:xfrm>
            <a:off x="992505" y="998855"/>
            <a:ext cx="2693670" cy="55753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2000">
                <a:latin typeface="Arial" panose="020B0604020202020204" pitchFamily="34" charset="0"/>
                <a:cs typeface="Arial" panose="020B0604020202020204" pitchFamily="34" charset="0"/>
              </a:rPr>
              <a:t>Fully Convolutional network: U-Net</a:t>
            </a:r>
            <a:endParaRPr lang="en-US" altLang="zh-CN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32460" y="53340"/>
            <a:ext cx="581279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lvl="1" indent="0">
              <a:buFont typeface="Arial" panose="020B0604020202020204" pitchFamily="34" charset="0"/>
              <a:buNone/>
            </a:pPr>
            <a:r>
              <a:rPr lang="en-US" altLang="zh-CN" sz="28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Neuronales Netz</a:t>
            </a:r>
            <a:endParaRPr lang="en-US" altLang="zh-CN" sz="2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0" name="图片 99"/>
          <p:cNvPicPr/>
          <p:nvPr/>
        </p:nvPicPr>
        <p:blipFill>
          <a:blip r:embed="rId1"/>
          <a:stretch>
            <a:fillRect/>
          </a:stretch>
        </p:blipFill>
        <p:spPr>
          <a:xfrm>
            <a:off x="1712595" y="1651000"/>
            <a:ext cx="5977255" cy="411289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2117725" y="5858510"/>
            <a:ext cx="634365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</a:rPr>
              <a:t>U-Net https://zhuanlan.zhihu.com/p/389949794</a:t>
            </a:r>
            <a:endParaRPr lang="en-US" altLang="zh-C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图片 12" descr="032ee5a6a52a36d6192195048bb7d8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035" y="6354445"/>
            <a:ext cx="7849235" cy="514350"/>
          </a:xfrm>
          <a:prstGeom prst="rect">
            <a:avLst/>
          </a:prstGeom>
        </p:spPr>
      </p:pic>
      <p:sp>
        <p:nvSpPr>
          <p:cNvPr id="3" name="圆角矩形 2"/>
          <p:cNvSpPr/>
          <p:nvPr/>
        </p:nvSpPr>
        <p:spPr>
          <a:xfrm>
            <a:off x="7383145" y="1651000"/>
            <a:ext cx="2284730" cy="874395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1800">
                <a:latin typeface="Arial" panose="020B0604020202020204" pitchFamily="34" charset="0"/>
                <a:cs typeface="Arial" panose="020B0604020202020204" pitchFamily="34" charset="0"/>
              </a:rPr>
              <a:t>Pytorch benutzen, um UNet  zu bauen.</a:t>
            </a:r>
            <a:endParaRPr lang="en-US" altLang="zh-CN" sz="1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圆角矩形 3"/>
          <p:cNvSpPr/>
          <p:nvPr/>
        </p:nvSpPr>
        <p:spPr>
          <a:xfrm>
            <a:off x="992505" y="998855"/>
            <a:ext cx="1563370" cy="55753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2000">
                <a:latin typeface="Arial" panose="020B0604020202020204" pitchFamily="34" charset="0"/>
                <a:cs typeface="Arial" panose="020B0604020202020204" pitchFamily="34" charset="0"/>
              </a:rPr>
              <a:t>U-Net</a:t>
            </a:r>
            <a:endParaRPr lang="en-US" altLang="zh-CN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32460" y="53340"/>
            <a:ext cx="5812790" cy="52197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p>
            <a:pPr marL="0" lvl="1" indent="0">
              <a:buFont typeface="Arial" panose="020B0604020202020204" pitchFamily="34" charset="0"/>
              <a:buNone/>
            </a:pPr>
            <a:r>
              <a:rPr lang="en-US" altLang="zh-CN" sz="28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Neuronales Netz</a:t>
            </a:r>
            <a:endParaRPr lang="en-US" altLang="zh-CN" sz="2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722630" y="3293745"/>
            <a:ext cx="2891155" cy="1935480"/>
          </a:xfrm>
          <a:prstGeom prst="roundRect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圆角矩形 5"/>
          <p:cNvSpPr/>
          <p:nvPr/>
        </p:nvSpPr>
        <p:spPr>
          <a:xfrm>
            <a:off x="1306195" y="3474085"/>
            <a:ext cx="1619885" cy="584835"/>
          </a:xfrm>
          <a:prstGeom prst="round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>
                    <a:lumMod val="50000"/>
                  </a:schemeClr>
                </a:solidFill>
              </a14:hiddenFill>
            </a:ext>
          </a:ex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2400">
                <a:latin typeface="Arial" panose="020B0604020202020204" pitchFamily="34" charset="0"/>
                <a:cs typeface="Arial" panose="020B0604020202020204" pitchFamily="34" charset="0"/>
              </a:rPr>
              <a:t>RGB-Bild</a:t>
            </a:r>
            <a:endParaRPr lang="en-US" altLang="zh-CN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947420" y="4328795"/>
            <a:ext cx="2449830" cy="666750"/>
          </a:xfrm>
          <a:prstGeom prst="round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>
                    <a:lumMod val="50000"/>
                  </a:schemeClr>
                </a:solidFill>
              </a14:hiddenFill>
            </a:ext>
          </a:ex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 err="1">
                <a:ln>
                  <a:noFill/>
                </a:ln>
                <a:latin typeface="Arial" panose="020B0604020202020204" pitchFamily="34" charset="0"/>
                <a:ea typeface="Segoe UI" panose="020B0502040204020203" pitchFamily="2"/>
                <a:cs typeface="Arial" panose="020B0604020202020204" pitchFamily="34" charset="0"/>
                <a:sym typeface="+mn-ea"/>
              </a:rPr>
              <a:t>Tiefenbild</a:t>
            </a:r>
            <a:endParaRPr lang="en-GB" sz="2000" b="0" i="0" u="none" strike="noStrike" kern="1200" cap="none" dirty="0">
              <a:ln>
                <a:noFill/>
              </a:ln>
              <a:latin typeface="Arial" panose="020B0604020202020204" pitchFamily="34" charset="0"/>
              <a:ea typeface="Segoe UI" panose="020B0502040204020203" pitchFamily="2"/>
              <a:cs typeface="Arial" panose="020B0604020202020204" pitchFamily="34" charset="0"/>
            </a:endParaRPr>
          </a:p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>
                <a:latin typeface="Arial" panose="020B0604020202020204" pitchFamily="34" charset="0"/>
                <a:ea typeface="Segoe UI" panose="020B0502040204020203" pitchFamily="2"/>
                <a:cs typeface="Arial" panose="020B0604020202020204" pitchFamily="34" charset="0"/>
                <a:sym typeface="+mn-ea"/>
              </a:rPr>
              <a:t>(</a:t>
            </a:r>
            <a:r>
              <a:rPr lang="en-GB" sz="2000" dirty="0" err="1">
                <a:latin typeface="Arial" panose="020B0604020202020204" pitchFamily="34" charset="0"/>
                <a:ea typeface="Segoe UI" panose="020B0502040204020203" pitchFamily="2"/>
                <a:cs typeface="Arial" panose="020B0604020202020204" pitchFamily="34" charset="0"/>
                <a:sym typeface="+mn-ea"/>
              </a:rPr>
              <a:t>schlechte</a:t>
            </a:r>
            <a:r>
              <a:rPr lang="en-GB" sz="2000" dirty="0">
                <a:latin typeface="Arial" panose="020B0604020202020204" pitchFamily="34" charset="0"/>
                <a:ea typeface="Segoe UI" panose="020B0502040204020203" pitchFamily="2"/>
                <a:cs typeface="Arial" panose="020B0604020202020204" pitchFamily="34" charset="0"/>
                <a:sym typeface="+mn-ea"/>
              </a:rPr>
              <a:t> </a:t>
            </a:r>
            <a:r>
              <a:rPr lang="en-GB" sz="2000" dirty="0" err="1">
                <a:latin typeface="Arial" panose="020B0604020202020204" pitchFamily="34" charset="0"/>
                <a:ea typeface="Segoe UI" panose="020B0502040204020203" pitchFamily="2"/>
                <a:cs typeface="Arial" panose="020B0604020202020204" pitchFamily="34" charset="0"/>
                <a:sym typeface="+mn-ea"/>
              </a:rPr>
              <a:t>Qualität</a:t>
            </a:r>
            <a:r>
              <a:rPr lang="en-GB" sz="2000" dirty="0">
                <a:latin typeface="Arial" panose="020B0604020202020204" pitchFamily="34" charset="0"/>
                <a:ea typeface="Segoe UI" panose="020B0502040204020203" pitchFamily="2"/>
                <a:cs typeface="Arial" panose="020B0604020202020204" pitchFamily="34" charset="0"/>
                <a:sym typeface="+mn-ea"/>
              </a:rPr>
              <a:t>)</a:t>
            </a:r>
            <a:endParaRPr lang="en-GB" altLang="zh-CN" sz="2000" dirty="0">
              <a:latin typeface="Arial" panose="020B0604020202020204" pitchFamily="34" charset="0"/>
              <a:ea typeface="Segoe UI" panose="020B0502040204020203" pitchFamily="2"/>
              <a:cs typeface="Arial" panose="020B0604020202020204" pitchFamily="34" charset="0"/>
              <a:sym typeface="+mn-ea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4244340" y="3950970"/>
            <a:ext cx="1346835" cy="711835"/>
          </a:xfrm>
          <a:prstGeom prst="roundRect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2000">
                <a:latin typeface="Arial" panose="020B0604020202020204" pitchFamily="34" charset="0"/>
                <a:cs typeface="Arial" panose="020B0604020202020204" pitchFamily="34" charset="0"/>
              </a:rPr>
              <a:t>U-Net</a:t>
            </a:r>
            <a:endParaRPr lang="en-US" altLang="zh-CN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6438265" y="3843655"/>
            <a:ext cx="2159635" cy="83566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 err="1">
                <a:ln>
                  <a:noFill/>
                </a:ln>
                <a:latin typeface="Arial" panose="020B0604020202020204" pitchFamily="34" charset="0"/>
                <a:ea typeface="Segoe UI" panose="020B0502040204020203" pitchFamily="2"/>
                <a:cs typeface="Arial" panose="020B0604020202020204" pitchFamily="34" charset="0"/>
                <a:sym typeface="+mn-ea"/>
              </a:rPr>
              <a:t>Tiefenbild</a:t>
            </a:r>
            <a:endParaRPr lang="en-GB" sz="2000" b="0" i="0" u="none" strike="noStrike" kern="1200" cap="none" dirty="0">
              <a:ln>
                <a:noFill/>
              </a:ln>
              <a:latin typeface="Arial" panose="020B0604020202020204" pitchFamily="34" charset="0"/>
              <a:ea typeface="Segoe UI" panose="020B0502040204020203" pitchFamily="2"/>
              <a:cs typeface="Arial" panose="020B0604020202020204" pitchFamily="34" charset="0"/>
            </a:endParaRPr>
          </a:p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>
                <a:latin typeface="Arial" panose="020B0604020202020204" pitchFamily="34" charset="0"/>
                <a:ea typeface="Segoe UI" panose="020B0502040204020203" pitchFamily="2"/>
                <a:cs typeface="Arial" panose="020B0604020202020204" pitchFamily="34" charset="0"/>
                <a:sym typeface="+mn-ea"/>
              </a:rPr>
              <a:t>(</a:t>
            </a:r>
            <a:r>
              <a:rPr lang="en-US" altLang="en-GB" sz="2000" dirty="0" err="1">
                <a:latin typeface="Arial" panose="020B0604020202020204" pitchFamily="34" charset="0"/>
                <a:ea typeface="Segoe UI" panose="020B0502040204020203" pitchFamily="2"/>
                <a:cs typeface="Arial" panose="020B0604020202020204" pitchFamily="34" charset="0"/>
                <a:sym typeface="+mn-ea"/>
              </a:rPr>
              <a:t>gute</a:t>
            </a:r>
            <a:r>
              <a:rPr lang="en-GB" sz="2000" dirty="0">
                <a:latin typeface="Arial" panose="020B0604020202020204" pitchFamily="34" charset="0"/>
                <a:ea typeface="Segoe UI" panose="020B0502040204020203" pitchFamily="2"/>
                <a:cs typeface="Arial" panose="020B0604020202020204" pitchFamily="34" charset="0"/>
                <a:sym typeface="+mn-ea"/>
              </a:rPr>
              <a:t> </a:t>
            </a:r>
            <a:r>
              <a:rPr lang="en-GB" sz="2000" dirty="0" err="1">
                <a:latin typeface="Arial" panose="020B0604020202020204" pitchFamily="34" charset="0"/>
                <a:ea typeface="Segoe UI" panose="020B0502040204020203" pitchFamily="2"/>
                <a:cs typeface="Arial" panose="020B0604020202020204" pitchFamily="34" charset="0"/>
                <a:sym typeface="+mn-ea"/>
              </a:rPr>
              <a:t>Qualität</a:t>
            </a:r>
            <a:r>
              <a:rPr lang="en-GB" sz="2000" dirty="0">
                <a:latin typeface="Arial" panose="020B0604020202020204" pitchFamily="34" charset="0"/>
                <a:ea typeface="Segoe UI" panose="020B0502040204020203" pitchFamily="2"/>
                <a:cs typeface="Arial" panose="020B0604020202020204" pitchFamily="34" charset="0"/>
                <a:sym typeface="+mn-ea"/>
              </a:rPr>
              <a:t>)</a:t>
            </a:r>
            <a:endParaRPr lang="en-US" altLang="zh-CN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右箭头 10"/>
          <p:cNvSpPr/>
          <p:nvPr/>
        </p:nvSpPr>
        <p:spPr>
          <a:xfrm>
            <a:off x="3782695" y="4194175"/>
            <a:ext cx="360045" cy="2247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右箭头 11"/>
          <p:cNvSpPr/>
          <p:nvPr/>
        </p:nvSpPr>
        <p:spPr>
          <a:xfrm>
            <a:off x="5744845" y="4149090"/>
            <a:ext cx="539750" cy="3155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1667510" y="1673860"/>
            <a:ext cx="484251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GB" sz="18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Input: </a:t>
            </a:r>
            <a:endParaRPr lang="en-GB" sz="1800" dirty="0">
              <a:solidFill>
                <a:srgbClr val="33333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GB" sz="1800" dirty="0" err="1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Farbbild</a:t>
            </a:r>
            <a:endParaRPr lang="en-GB" sz="1800" dirty="0">
              <a:solidFill>
                <a:srgbClr val="33333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GB" sz="1800" dirty="0" err="1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schlechtes</a:t>
            </a:r>
            <a:r>
              <a:rPr lang="en-GB" sz="18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GB" sz="1800" dirty="0" err="1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Tiefenbild</a:t>
            </a:r>
            <a:r>
              <a:rPr lang="en-GB" sz="18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endParaRPr lang="en-GB" sz="1800" dirty="0">
              <a:solidFill>
                <a:srgbClr val="333333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lvl="0" indent="0">
              <a:buNone/>
            </a:pPr>
            <a:r>
              <a:rPr lang="en-GB" sz="18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Output:</a:t>
            </a:r>
            <a:endParaRPr lang="en-GB" sz="1800" dirty="0">
              <a:solidFill>
                <a:srgbClr val="33333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GB" sz="1800" dirty="0" err="1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gutes</a:t>
            </a:r>
            <a:r>
              <a:rPr lang="en-GB" sz="18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GB" sz="1800" dirty="0" err="1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Tiefenbild</a:t>
            </a:r>
            <a:r>
              <a:rPr lang="en-GB" sz="18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endParaRPr lang="en-US" altLang="zh-CN" sz="1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feld 8"/>
          <p:cNvSpPr txBox="1"/>
          <p:nvPr/>
        </p:nvSpPr>
        <p:spPr>
          <a:xfrm>
            <a:off x="1172210" y="5408930"/>
            <a:ext cx="172593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de-DE" sz="1800" dirty="0">
                <a:latin typeface="Arial" panose="020B0604020202020204" pitchFamily="34" charset="0"/>
                <a:cs typeface="Arial" panose="020B0604020202020204" pitchFamily="34" charset="0"/>
              </a:rPr>
              <a:t>256 x 256 x </a:t>
            </a:r>
            <a:r>
              <a:rPr lang="de-DE" sz="1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de-DE" sz="1800" dirty="0">
                <a:latin typeface="Arial" panose="020B0604020202020204" pitchFamily="34" charset="0"/>
                <a:cs typeface="Arial" panose="020B0604020202020204" pitchFamily="34" charset="0"/>
              </a:rPr>
              <a:t> Matrizen</a:t>
            </a:r>
            <a:endParaRPr lang="de-DE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feld 8"/>
          <p:cNvSpPr txBox="1"/>
          <p:nvPr/>
        </p:nvSpPr>
        <p:spPr>
          <a:xfrm>
            <a:off x="6654800" y="5229225"/>
            <a:ext cx="17259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de-DE" sz="1800" dirty="0">
                <a:latin typeface="Arial" panose="020B0604020202020204" pitchFamily="34" charset="0"/>
                <a:cs typeface="Arial" panose="020B0604020202020204" pitchFamily="34" charset="0"/>
              </a:rPr>
              <a:t>256 x 256 x </a:t>
            </a:r>
            <a:r>
              <a:rPr lang="en-US" altLang="de-DE" sz="1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de-DE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de-DE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图片 1" descr="032ee5a6a52a36d6192195048bb7d8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7035" y="6354445"/>
            <a:ext cx="7849235" cy="51435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圆角矩形 3"/>
          <p:cNvSpPr/>
          <p:nvPr/>
        </p:nvSpPr>
        <p:spPr>
          <a:xfrm>
            <a:off x="677545" y="972820"/>
            <a:ext cx="2620645" cy="55753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Multiple-Input U-Net </a:t>
            </a:r>
            <a:endParaRPr lang="en-US" altLang="zh-CN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32460" y="53340"/>
            <a:ext cx="5812790" cy="52197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p>
            <a:pPr marL="0" lvl="1" indent="0">
              <a:buFont typeface="Arial" panose="020B0604020202020204" pitchFamily="34" charset="0"/>
              <a:buNone/>
            </a:pPr>
            <a:r>
              <a:rPr lang="en-US" altLang="zh-CN" sz="28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Neuronales Netz</a:t>
            </a:r>
            <a:endParaRPr lang="en-US" altLang="zh-CN" sz="2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082675" y="1628775"/>
            <a:ext cx="715581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Multiple-Input U-Net</a:t>
            </a:r>
            <a:endParaRPr lang="de-DE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8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Separate Bilder</a:t>
            </a:r>
            <a:endParaRPr lang="de-DE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8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U-NET Struktur aber mit separaten </a:t>
            </a:r>
            <a:r>
              <a:rPr lang="de-DE" sz="1800" dirty="0" err="1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Downsampling</a:t>
            </a:r>
            <a:r>
              <a:rPr lang="de-DE" sz="18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-Pfaden</a:t>
            </a:r>
            <a:endParaRPr lang="en-US" altLang="zh-CN" sz="1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右箭头 1"/>
          <p:cNvSpPr/>
          <p:nvPr/>
        </p:nvSpPr>
        <p:spPr>
          <a:xfrm rot="3660000">
            <a:off x="2118995" y="3942715"/>
            <a:ext cx="3652520" cy="756920"/>
          </a:xfrm>
          <a:prstGeom prst="rightArrow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2400">
                <a:latin typeface="Arial" panose="020B0604020202020204" pitchFamily="34" charset="0"/>
                <a:cs typeface="Arial" panose="020B0604020202020204" pitchFamily="34" charset="0"/>
              </a:rPr>
              <a:t>Downsampling</a:t>
            </a:r>
            <a:endParaRPr lang="en-US" altLang="zh-CN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图片 6" descr="png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7080" y="2649220"/>
            <a:ext cx="1810385" cy="1810385"/>
          </a:xfrm>
          <a:prstGeom prst="rect">
            <a:avLst/>
          </a:prstGeom>
        </p:spPr>
      </p:pic>
      <p:pic>
        <p:nvPicPr>
          <p:cNvPr id="17" name="图片 16" descr="DepthImage_00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7430" y="4643755"/>
            <a:ext cx="1079500" cy="1079500"/>
          </a:xfrm>
          <a:prstGeom prst="rect">
            <a:avLst/>
          </a:prstGeom>
        </p:spPr>
      </p:pic>
      <p:sp>
        <p:nvSpPr>
          <p:cNvPr id="18" name="右箭头 17"/>
          <p:cNvSpPr/>
          <p:nvPr/>
        </p:nvSpPr>
        <p:spPr>
          <a:xfrm>
            <a:off x="2702560" y="3789045"/>
            <a:ext cx="450215" cy="2247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右箭头 18"/>
          <p:cNvSpPr/>
          <p:nvPr/>
        </p:nvSpPr>
        <p:spPr>
          <a:xfrm>
            <a:off x="3425825" y="5048885"/>
            <a:ext cx="629920" cy="2247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0" name="右箭头 19"/>
          <p:cNvSpPr/>
          <p:nvPr/>
        </p:nvSpPr>
        <p:spPr>
          <a:xfrm rot="17820000">
            <a:off x="4157980" y="3769360"/>
            <a:ext cx="3652520" cy="756920"/>
          </a:xfrm>
          <a:prstGeom prst="rightArrow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2400">
                <a:latin typeface="Arial" panose="020B0604020202020204" pitchFamily="34" charset="0"/>
                <a:cs typeface="Arial" panose="020B0604020202020204" pitchFamily="34" charset="0"/>
              </a:rPr>
              <a:t>Upsampling</a:t>
            </a:r>
            <a:endParaRPr lang="en-US" altLang="zh-CN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" name="图片 20" descr="png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8185" y="3159125"/>
            <a:ext cx="1772920" cy="1772920"/>
          </a:xfrm>
          <a:prstGeom prst="rect">
            <a:avLst/>
          </a:prstGeom>
        </p:spPr>
      </p:pic>
      <p:pic>
        <p:nvPicPr>
          <p:cNvPr id="3" name="图片 2" descr="032ee5a6a52a36d6192195048bb7d8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035" y="6354445"/>
            <a:ext cx="7849235" cy="51435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/>
        </p:nvSpPr>
        <p:spPr>
          <a:xfrm>
            <a:off x="632460" y="53340"/>
            <a:ext cx="581279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>
                <a:latin typeface="Arial" panose="020B0604020202020204" pitchFamily="34" charset="0"/>
                <a:cs typeface="Arial" panose="020B0604020202020204" pitchFamily="34" charset="0"/>
              </a:rPr>
              <a:t>Katalog</a:t>
            </a:r>
            <a:endParaRPr lang="en-US" altLang="zh-CN" sz="2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172210" y="1403350"/>
            <a:ext cx="7094220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 algn="l"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sz="24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Motivation</a:t>
            </a:r>
            <a:endParaRPr lang="en-US" altLang="zh-CN" sz="240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Konzept</a:t>
            </a:r>
            <a:endParaRPr lang="en-US" altLang="zh-CN" sz="240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Bildverarbeitung</a:t>
            </a:r>
            <a:endParaRPr lang="en-US" altLang="zh-CN" sz="240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lvl="1" indent="-342900">
              <a:buFont typeface="Arial" panose="020B0604020202020204" pitchFamily="34" charset="0"/>
              <a:buChar char="•"/>
            </a:pPr>
            <a:r>
              <a:rPr lang="en-US" altLang="zh-CN" sz="24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Neuronales Netz</a:t>
            </a:r>
            <a:endParaRPr lang="en-US" altLang="zh-CN" sz="240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Hyperparameteroptimierung</a:t>
            </a:r>
            <a:endParaRPr lang="en-US" altLang="zh-CN" sz="240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Experimente und Auswertung</a:t>
            </a:r>
            <a:endParaRPr lang="en-US" altLang="zh-CN" sz="240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Zusammenfassung und Ausblick</a:t>
            </a:r>
            <a:endParaRPr lang="en-US" altLang="zh-CN" sz="240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6043930" y="6489065"/>
            <a:ext cx="1724025" cy="2254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Qiuming Li,Mingfei Gu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pic>
        <p:nvPicPr>
          <p:cNvPr id="13" name="图片 12" descr="032ee5a6a52a36d6192195048bb7d8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7035" y="6354445"/>
            <a:ext cx="7849235" cy="51435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/>
        </p:nvSpPr>
        <p:spPr>
          <a:xfrm>
            <a:off x="632460" y="53340"/>
            <a:ext cx="5812790" cy="52197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p>
            <a:pPr marL="0" indent="0">
              <a:buFont typeface="Arial" panose="020B0604020202020204" pitchFamily="34" charset="0"/>
              <a:buNone/>
            </a:pPr>
            <a:r>
              <a:rPr lang="en-US" altLang="zh-CN"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Hyperparameteroptimierung</a:t>
            </a:r>
            <a:endParaRPr lang="en-US" altLang="zh-CN" sz="28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0"/>
          </p:nvPr>
        </p:nvSpPr>
        <p:spPr>
          <a:xfrm>
            <a:off x="494045" y="1268915"/>
            <a:ext cx="8917200" cy="3960440"/>
          </a:xfrm>
        </p:spPr>
        <p:txBody>
          <a:bodyPr>
            <a:normAutofit lnSpcReduction="10000"/>
          </a:bodyPr>
          <a:p>
            <a:pPr lvl="1"/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Problem bei Hyperparameter Optimierung (HPO) = Zeit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Beispiel: 4 Parameter mit </a:t>
            </a:r>
            <a:r>
              <a:rPr lang="en-US" altLang="de-DE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Möglichkeiten </a:t>
            </a:r>
            <a:r>
              <a:rPr lang="en-US" altLang="de-DE" dirty="0">
                <a:latin typeface="Arial" panose="020B0604020202020204" pitchFamily="34" charset="0"/>
                <a:cs typeface="Arial" panose="020B0604020202020204" pitchFamily="34" charset="0"/>
              </a:rPr>
              <a:t> 64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Möglichkeiten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Deswegen kein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Gridsearch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        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       “intelligente” Suche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Vordefiniertes Python Modul: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Optuna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Sucht beste Kombination von Parametern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algn="l">
              <a:buSzTx/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lvl="1" algn="l">
              <a:buSzTx/>
            </a:pP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Festlegung der zu optimierenden Hyperparameter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algn="l">
              <a:buSzTx/>
            </a:pP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Problem: 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algn="l">
              <a:buSzTx/>
            </a:pP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Anzahl der Parameter erhöht die Optimierungs-Zeit exponentiell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algn="l">
              <a:buSzTx/>
            </a:pP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Größe des Netzes erhöht die Zeit ebenfalls und Ressourcen beschränkt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图片 12" descr="032ee5a6a52a36d6192195048bb7d8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7035" y="6354445"/>
            <a:ext cx="7849235" cy="51435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/>
        </p:nvSpPr>
        <p:spPr>
          <a:xfrm>
            <a:off x="632460" y="53340"/>
            <a:ext cx="581279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>
                <a:latin typeface="Arial" panose="020B0604020202020204" pitchFamily="34" charset="0"/>
                <a:cs typeface="Arial" panose="020B0604020202020204" pitchFamily="34" charset="0"/>
              </a:rPr>
              <a:t>Katalog</a:t>
            </a:r>
            <a:endParaRPr lang="en-US" altLang="zh-CN" sz="2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172210" y="1403350"/>
            <a:ext cx="7094220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 algn="l"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sz="24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Motivation</a:t>
            </a:r>
            <a:endParaRPr lang="en-US" altLang="zh-CN" sz="240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Konzept</a:t>
            </a:r>
            <a:endParaRPr lang="en-US" altLang="zh-CN" sz="240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Bildverarbeitung</a:t>
            </a:r>
            <a:endParaRPr lang="en-US" altLang="zh-CN" sz="240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lvl="1" indent="-342900">
              <a:buFont typeface="Arial" panose="020B0604020202020204" pitchFamily="34" charset="0"/>
              <a:buChar char="•"/>
            </a:pPr>
            <a:r>
              <a:rPr lang="en-US" altLang="zh-CN" sz="24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Neuronales Netz</a:t>
            </a:r>
            <a:endParaRPr lang="en-US" altLang="zh-CN" sz="240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Hyperparameteroptimierung</a:t>
            </a:r>
            <a:endParaRPr lang="en-US" altLang="zh-CN" sz="240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Experimente und Auswertung</a:t>
            </a:r>
            <a:endParaRPr lang="en-US" altLang="zh-CN" sz="240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Zusammenfassung und Ausblick</a:t>
            </a:r>
            <a:endParaRPr lang="en-US" altLang="zh-CN" sz="240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6043930" y="6489065"/>
            <a:ext cx="1724025" cy="2254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Qiuming Li,Mingfei Gu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pic>
        <p:nvPicPr>
          <p:cNvPr id="13" name="图片 12" descr="032ee5a6a52a36d6192195048bb7d8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7035" y="6354445"/>
            <a:ext cx="7849235" cy="51435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/>
        </p:nvSpPr>
        <p:spPr>
          <a:xfrm>
            <a:off x="632460" y="53340"/>
            <a:ext cx="581279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>
                <a:latin typeface="Arial" panose="020B0604020202020204" pitchFamily="34" charset="0"/>
                <a:cs typeface="Arial" panose="020B0604020202020204" pitchFamily="34" charset="0"/>
              </a:rPr>
              <a:t>Katalog</a:t>
            </a:r>
            <a:endParaRPr lang="en-US" altLang="zh-CN" sz="2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172210" y="1403350"/>
            <a:ext cx="7094220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 algn="l"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Motivation</a:t>
            </a:r>
            <a:endParaRPr lang="en-US" altLang="zh-CN" sz="24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Konzept</a:t>
            </a:r>
            <a:endParaRPr lang="en-US" altLang="zh-CN" sz="240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Bildverarbeitung</a:t>
            </a:r>
            <a:endParaRPr lang="en-US" altLang="zh-CN" sz="240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lvl="1" indent="-342900">
              <a:buFont typeface="Arial" panose="020B0604020202020204" pitchFamily="34" charset="0"/>
              <a:buChar char="•"/>
            </a:pPr>
            <a:r>
              <a:rPr lang="en-US" altLang="zh-CN" sz="24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Neuronales Netz</a:t>
            </a:r>
            <a:endParaRPr lang="en-US" altLang="zh-CN" sz="240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Hyperparameteroptimierung</a:t>
            </a:r>
            <a:endParaRPr lang="en-US" altLang="zh-CN" sz="240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Experimente und Auswertung</a:t>
            </a:r>
            <a:endParaRPr lang="en-US" altLang="zh-CN" sz="240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Zusammenfassung und Ausblick</a:t>
            </a:r>
            <a:endParaRPr lang="en-US" altLang="zh-CN" sz="240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6043930" y="6489065"/>
            <a:ext cx="1724025" cy="2254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Qiuming Li,Mingfei Gu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pic>
        <p:nvPicPr>
          <p:cNvPr id="3" name="图片 2" descr="032ee5a6a52a36d6192195048bb7d8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7035" y="6309360"/>
            <a:ext cx="7849235" cy="51435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/>
        </p:nvSpPr>
        <p:spPr>
          <a:xfrm>
            <a:off x="632460" y="53340"/>
            <a:ext cx="5812790" cy="52197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p>
            <a:pPr marL="0" indent="0">
              <a:buFont typeface="Arial" panose="020B0604020202020204" pitchFamily="34" charset="0"/>
              <a:buNone/>
            </a:pPr>
            <a:r>
              <a:rPr lang="en-US" altLang="zh-CN" sz="28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Experimente und Auswertung</a:t>
            </a:r>
            <a:endParaRPr lang="en-US" altLang="zh-CN" sz="28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082675" y="1043305"/>
            <a:ext cx="765683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800">
                <a:latin typeface="Arial" panose="020B0604020202020204" pitchFamily="34" charset="0"/>
                <a:cs typeface="Arial" panose="020B0604020202020204" pitchFamily="34" charset="0"/>
              </a:rPr>
              <a:t>Wir prüfen zunächst, ob die Entrauschung nach dem Verschmelzen des Farbbildes und des verrauschten Tiefenbildes besser ist als der Entrauschungseffekt des verrauschten Tiefenbilde.</a:t>
            </a:r>
            <a:endParaRPr lang="en-US" altLang="zh-CN" sz="18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2400">
                <a:latin typeface="Arial" panose="020B0604020202020204" pitchFamily="34" charset="0"/>
                <a:cs typeface="Arial" panose="020B0604020202020204" pitchFamily="34" charset="0"/>
              </a:rPr>
              <a:t>mnist</a:t>
            </a:r>
            <a:endParaRPr lang="en-US" altLang="zh-CN" sz="2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1800">
                <a:latin typeface="Arial" panose="020B0604020202020204" pitchFamily="34" charset="0"/>
                <a:cs typeface="Arial" panose="020B0604020202020204" pitchFamily="34" charset="0"/>
              </a:rPr>
              <a:t>epoch=25，batch_size=8，learning_rate=0.001</a:t>
            </a:r>
            <a:endParaRPr lang="zh-CN" altLang="en-US" sz="1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图片 5" descr="069d29b5e756c5d8d22350d598aecc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82675" y="2753995"/>
            <a:ext cx="4610100" cy="1685925"/>
          </a:xfrm>
          <a:prstGeom prst="rect">
            <a:avLst/>
          </a:prstGeom>
        </p:spPr>
      </p:pic>
      <p:graphicFrame>
        <p:nvGraphicFramePr>
          <p:cNvPr id="9" name="表格 8"/>
          <p:cNvGraphicFramePr/>
          <p:nvPr>
            <p:custDataLst>
              <p:tags r:id="rId2"/>
            </p:custDataLst>
          </p:nvPr>
        </p:nvGraphicFramePr>
        <p:xfrm>
          <a:off x="1352550" y="4733925"/>
          <a:ext cx="6933565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10765"/>
                <a:gridCol w="2310765"/>
                <a:gridCol w="2310765"/>
              </a:tblGrid>
              <a:tr h="381000">
                <a:tc>
                  <a:txBody>
                    <a:bodyPr/>
                    <a:p>
                      <a:pPr>
                        <a:buNone/>
                      </a:pP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epoch</a:t>
                      </a:r>
                      <a:endParaRPr lang="en-US" altLang="zh-CN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loss</a:t>
                      </a:r>
                      <a:endParaRPr lang="en-US" altLang="zh-CN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nur Tiefenbild</a:t>
                      </a:r>
                      <a:endParaRPr lang="en-US" altLang="zh-CN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</a:t>
                      </a:r>
                      <a:endParaRPr lang="en-US" altLang="zh-CN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0.0590</a:t>
                      </a:r>
                      <a:endParaRPr lang="en-US" altLang="zh-CN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latin typeface="Arial" panose="020B0604020202020204" pitchFamily="34" charset="0"/>
                          <a:cs typeface="Arial" panose="020B0604020202020204" pitchFamily="34" charset="0"/>
                          <a:sym typeface="+mn-ea"/>
                        </a:rPr>
                        <a:t>rgb+Tiefenbild</a:t>
                      </a:r>
                      <a:endParaRPr lang="en-US" altLang="zh-CN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  <a:endParaRPr lang="en-US" altLang="zh-CN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um 0.001</a:t>
                      </a:r>
                      <a:endParaRPr lang="en-US" altLang="zh-CN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20" name="图片 20" descr="img_depth_pre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3180" y="2753995"/>
            <a:ext cx="2261870" cy="1508760"/>
          </a:xfrm>
          <a:prstGeom prst="rect">
            <a:avLst/>
          </a:prstGeom>
        </p:spPr>
      </p:pic>
      <p:pic>
        <p:nvPicPr>
          <p:cNvPr id="13" name="图片 12" descr="032ee5a6a52a36d6192195048bb7d8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035" y="6354445"/>
            <a:ext cx="7849235" cy="51435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4244975" y="4357370"/>
            <a:ext cx="14478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buNone/>
            </a:pP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nur Tiefenbild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6842760" y="4330065"/>
            <a:ext cx="15748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buNone/>
            </a:pP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rgb+Tiefenbild</a:t>
            </a:r>
            <a:endParaRPr lang="zh-CN" alt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矩形 1"/>
          <p:cNvSpPr/>
          <p:nvPr/>
        </p:nvSpPr>
        <p:spPr>
          <a:xfrm>
            <a:off x="6043930" y="6489065"/>
            <a:ext cx="1724025" cy="2254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Qiuming Li,Mingfei Gu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77545" y="143510"/>
            <a:ext cx="5812790" cy="52197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p>
            <a:pPr marL="0" indent="0">
              <a:buFont typeface="Arial" panose="020B0604020202020204" pitchFamily="34" charset="0"/>
              <a:buNone/>
            </a:pPr>
            <a:r>
              <a:rPr lang="en-US" altLang="zh-CN" sz="28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Experimente und Auswertung</a:t>
            </a:r>
            <a:endParaRPr lang="en-US" altLang="zh-CN" sz="28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712595" y="773430"/>
            <a:ext cx="574548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Hyperparameter Optimierung</a:t>
            </a:r>
            <a:endParaRPr lang="de-DE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8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Multiple-Input U-Net: </a:t>
            </a:r>
            <a:r>
              <a:rPr lang="en-US" altLang="de-DE" sz="18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33</a:t>
            </a:r>
            <a:r>
              <a:rPr lang="de-DE" sz="18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Stunden Rechenzeit</a:t>
            </a:r>
            <a:endParaRPr lang="de-DE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8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U-Net: </a:t>
            </a:r>
            <a:r>
              <a:rPr lang="en-US" altLang="de-DE" sz="18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20</a:t>
            </a:r>
            <a:r>
              <a:rPr lang="de-DE" sz="18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Stunden Rechenzeit</a:t>
            </a:r>
            <a:endParaRPr lang="de-DE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8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Begrenzte Anzahl von Parametern wurde optimiert</a:t>
            </a:r>
            <a:endParaRPr lang="de-DE" alt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图片 11" descr="f3d68a24264a48af152a8fa5208858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17725" y="2393950"/>
            <a:ext cx="5180330" cy="3312160"/>
          </a:xfrm>
          <a:prstGeom prst="rect">
            <a:avLst/>
          </a:prstGeom>
        </p:spPr>
      </p:pic>
      <p:pic>
        <p:nvPicPr>
          <p:cNvPr id="13" name="图片 12" descr="032ee5a6a52a36d6192195048bb7d8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035" y="6354445"/>
            <a:ext cx="7849235" cy="51435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矩形 1"/>
          <p:cNvSpPr/>
          <p:nvPr/>
        </p:nvSpPr>
        <p:spPr>
          <a:xfrm>
            <a:off x="6043930" y="6489065"/>
            <a:ext cx="1724025" cy="2254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Qiuming Li,Mingfei Gu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77545" y="143510"/>
            <a:ext cx="5812790" cy="52197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p>
            <a:pPr marL="0" indent="0">
              <a:buFont typeface="Arial" panose="020B0604020202020204" pitchFamily="34" charset="0"/>
              <a:buNone/>
            </a:pPr>
            <a:r>
              <a:rPr lang="en-US" altLang="zh-CN" sz="28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Experimente und Auswertung</a:t>
            </a:r>
            <a:endParaRPr lang="en-US" altLang="zh-CN" sz="28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graphicFrame>
        <p:nvGraphicFramePr>
          <p:cNvPr id="4" name="表格 3"/>
          <p:cNvGraphicFramePr/>
          <p:nvPr>
            <p:custDataLst>
              <p:tags r:id="rId1"/>
            </p:custDataLst>
          </p:nvPr>
        </p:nvGraphicFramePr>
        <p:xfrm>
          <a:off x="1442720" y="2123440"/>
          <a:ext cx="6933565" cy="1981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66465"/>
                <a:gridCol w="3466465"/>
              </a:tblGrid>
              <a:tr h="457200">
                <a:tc>
                  <a:txBody>
                    <a:bodyPr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Hyperparameter</a:t>
                      </a:r>
                      <a:endParaRPr lang="de-DE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Wertebereich</a:t>
                      </a:r>
                      <a:endParaRPr lang="de-DE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Batch-Size</a:t>
                      </a:r>
                      <a:endParaRPr lang="de-DE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4, 8, 16, </a:t>
                      </a:r>
                      <a:r>
                        <a:rPr lang="de-DE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32</a:t>
                      </a:r>
                      <a:endParaRPr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Learning-Rate</a:t>
                      </a:r>
                      <a:endParaRPr lang="de-DE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0.0001 - 0.01</a:t>
                      </a:r>
                      <a:endParaRPr lang="de-DE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Aktivierungsfunktion</a:t>
                      </a:r>
                      <a:endParaRPr lang="de-DE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Relu</a:t>
                      </a:r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de-DE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Tanh</a:t>
                      </a:r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Sigmoid</a:t>
                      </a:r>
                      <a:endParaRPr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Dropout-Rate</a:t>
                      </a:r>
                      <a:endParaRPr lang="de-DE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0 - 0.6</a:t>
                      </a:r>
                      <a:endParaRPr lang="de-DE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25" marR="91425" marT="91425" marB="91425"/>
                </a:tc>
              </a:tr>
            </a:tbl>
          </a:graphicData>
        </a:graphic>
      </p:graphicFrame>
      <p:pic>
        <p:nvPicPr>
          <p:cNvPr id="13" name="图片 12" descr="032ee5a6a52a36d6192195048bb7d8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035" y="6354445"/>
            <a:ext cx="7849235" cy="51435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矩形 1"/>
          <p:cNvSpPr/>
          <p:nvPr/>
        </p:nvSpPr>
        <p:spPr>
          <a:xfrm>
            <a:off x="6043930" y="6489065"/>
            <a:ext cx="1724025" cy="2254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Qiuming Li,Mingfei Gu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77545" y="143510"/>
            <a:ext cx="5812790" cy="52197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p>
            <a:pPr marL="0" indent="0">
              <a:buFont typeface="Arial" panose="020B0604020202020204" pitchFamily="34" charset="0"/>
              <a:buNone/>
            </a:pPr>
            <a:r>
              <a:rPr lang="en-US" altLang="zh-CN" sz="28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Experimente und Auswertung</a:t>
            </a:r>
            <a:endParaRPr lang="en-US" altLang="zh-CN" sz="28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pic>
        <p:nvPicPr>
          <p:cNvPr id="7" name="图片 6" descr="8ae704f8f4d64f739b168709229907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62830" y="728345"/>
            <a:ext cx="4707890" cy="4644390"/>
          </a:xfrm>
          <a:prstGeom prst="rect">
            <a:avLst/>
          </a:prstGeom>
        </p:spPr>
      </p:pic>
      <p:pic>
        <p:nvPicPr>
          <p:cNvPr id="4" name="图片 3" descr="2e522c9e8c60e5d4f5aad9da3cddc2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10" y="728345"/>
            <a:ext cx="4735830" cy="4634865"/>
          </a:xfrm>
          <a:prstGeom prst="rect">
            <a:avLst/>
          </a:prstGeom>
        </p:spPr>
      </p:pic>
      <p:pic>
        <p:nvPicPr>
          <p:cNvPr id="13" name="图片 12" descr="032ee5a6a52a36d6192195048bb7d8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035" y="6354445"/>
            <a:ext cx="7849235" cy="51435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矩形 1"/>
          <p:cNvSpPr/>
          <p:nvPr/>
        </p:nvSpPr>
        <p:spPr>
          <a:xfrm>
            <a:off x="6043930" y="6489065"/>
            <a:ext cx="1724025" cy="2254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Qiuming Li,Mingfei Gu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77545" y="143510"/>
            <a:ext cx="5812790" cy="52197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p>
            <a:pPr marL="0" indent="0">
              <a:buFont typeface="Arial" panose="020B0604020202020204" pitchFamily="34" charset="0"/>
              <a:buNone/>
            </a:pPr>
            <a:r>
              <a:rPr lang="en-US" altLang="zh-CN" sz="28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Experimente und Auswertung</a:t>
            </a:r>
            <a:endParaRPr lang="en-US" altLang="zh-CN" sz="28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pic>
        <p:nvPicPr>
          <p:cNvPr id="8" name="图片 7" descr="353103d6edea4452a63d72a35ded30c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82540" y="818515"/>
            <a:ext cx="4597400" cy="4309110"/>
          </a:xfrm>
          <a:prstGeom prst="rect">
            <a:avLst/>
          </a:prstGeom>
        </p:spPr>
      </p:pic>
      <p:pic>
        <p:nvPicPr>
          <p:cNvPr id="9" name="图片 8" descr="2c77015b653727000f75f8296195bd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375" y="773430"/>
            <a:ext cx="4495165" cy="4565650"/>
          </a:xfrm>
          <a:prstGeom prst="rect">
            <a:avLst/>
          </a:prstGeom>
        </p:spPr>
      </p:pic>
      <p:pic>
        <p:nvPicPr>
          <p:cNvPr id="10" name="图片 9" descr="37fb7b4fe620f63718c8361aadbd47b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" y="5184140"/>
            <a:ext cx="9905365" cy="911225"/>
          </a:xfrm>
          <a:prstGeom prst="rect">
            <a:avLst/>
          </a:prstGeom>
        </p:spPr>
      </p:pic>
      <p:pic>
        <p:nvPicPr>
          <p:cNvPr id="13" name="图片 12" descr="032ee5a6a52a36d6192195048bb7d8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035" y="6354445"/>
            <a:ext cx="7849235" cy="51435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矩形 1"/>
          <p:cNvSpPr/>
          <p:nvPr/>
        </p:nvSpPr>
        <p:spPr>
          <a:xfrm>
            <a:off x="6043930" y="6489065"/>
            <a:ext cx="1724025" cy="2254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Qiuming Li,Mingfei Gu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77545" y="143510"/>
            <a:ext cx="5812790" cy="52197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p>
            <a:pPr marL="0" indent="0">
              <a:buFont typeface="Arial" panose="020B0604020202020204" pitchFamily="34" charset="0"/>
              <a:buNone/>
            </a:pPr>
            <a:r>
              <a:rPr lang="en-US" altLang="zh-CN" sz="28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Experimente und Auswertung</a:t>
            </a:r>
            <a:endParaRPr lang="en-US" altLang="zh-CN" sz="28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pic>
        <p:nvPicPr>
          <p:cNvPr id="9" name="图片 8" descr="unet_learning_rat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12595" y="953770"/>
            <a:ext cx="6096000" cy="4572000"/>
          </a:xfrm>
          <a:prstGeom prst="rect">
            <a:avLst/>
          </a:prstGeom>
        </p:spPr>
      </p:pic>
      <p:pic>
        <p:nvPicPr>
          <p:cNvPr id="13" name="图片 12" descr="032ee5a6a52a36d6192195048bb7d8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035" y="6354445"/>
            <a:ext cx="7849235" cy="51435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矩形 1"/>
          <p:cNvSpPr/>
          <p:nvPr/>
        </p:nvSpPr>
        <p:spPr>
          <a:xfrm>
            <a:off x="6043930" y="6489065"/>
            <a:ext cx="1724025" cy="2254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Qiuming Li,Mingfei Gu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77545" y="143510"/>
            <a:ext cx="5812790" cy="52197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p>
            <a:pPr marL="0" indent="0">
              <a:buFont typeface="Arial" panose="020B0604020202020204" pitchFamily="34" charset="0"/>
              <a:buNone/>
            </a:pPr>
            <a:r>
              <a:rPr lang="en-US" altLang="zh-CN" sz="28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Experimente und Auswertung</a:t>
            </a:r>
            <a:endParaRPr lang="en-US" altLang="zh-CN" sz="28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graphicFrame>
        <p:nvGraphicFramePr>
          <p:cNvPr id="4" name="表格 3"/>
          <p:cNvGraphicFramePr/>
          <p:nvPr>
            <p:custDataLst>
              <p:tags r:id="rId1"/>
            </p:custDataLst>
          </p:nvPr>
        </p:nvGraphicFramePr>
        <p:xfrm>
          <a:off x="1352550" y="953770"/>
          <a:ext cx="6808470" cy="2103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22780"/>
                <a:gridCol w="2425065"/>
                <a:gridCol w="2460625"/>
              </a:tblGrid>
              <a:tr h="365760">
                <a:tc>
                  <a:txBody>
                    <a:bodyPr/>
                    <a:p>
                      <a:endParaRPr lang="de-DE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r>
                        <a:rPr lang="de-DE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U-Net</a:t>
                      </a:r>
                      <a:endParaRPr lang="de-DE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r>
                        <a:rPr lang="de-DE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Multiple-Input U-Net</a:t>
                      </a:r>
                      <a:endParaRPr lang="de-DE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1737360">
                <a:tc>
                  <a:txBody>
                    <a:bodyPr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HPO-Ergebnisse</a:t>
                      </a:r>
                      <a:endParaRPr lang="de-DE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marL="285750" lvl="0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Learning Rate: 0.00054</a:t>
                      </a:r>
                      <a:endParaRPr lang="de-DE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285750" lvl="0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Batch Size: 4</a:t>
                      </a:r>
                      <a:endParaRPr lang="de-DE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285750" lvl="0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Dropout Rate: 0.01</a:t>
                      </a:r>
                      <a:r>
                        <a:rPr lang="en-US" alt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009</a:t>
                      </a:r>
                      <a:endParaRPr lang="de-DE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285750" lvl="0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dirty="0">
                          <a:solidFill>
                            <a:srgbClr val="00808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Loss:  0.</a:t>
                      </a:r>
                      <a:r>
                        <a:rPr lang="en-US" altLang="de-DE" dirty="0">
                          <a:solidFill>
                            <a:srgbClr val="00808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00027</a:t>
                      </a:r>
                      <a:endParaRPr lang="de-DE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marL="285750" lvl="0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Learning Rate: 0.0003</a:t>
                      </a:r>
                      <a:r>
                        <a:rPr lang="en-US" alt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84</a:t>
                      </a:r>
                      <a:endParaRPr lang="de-DE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285750" lvl="0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Batch Size: 4</a:t>
                      </a:r>
                      <a:endParaRPr lang="de-DE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285750" lvl="0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Dropout Rate: 0.0008</a:t>
                      </a:r>
                      <a:r>
                        <a:rPr lang="en-US" alt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  <a:endParaRPr lang="de-DE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285750" lvl="0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dirty="0">
                          <a:solidFill>
                            <a:srgbClr val="00808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Loss: 0.000</a:t>
                      </a:r>
                      <a:r>
                        <a:rPr lang="en-US" altLang="de-DE" dirty="0">
                          <a:solidFill>
                            <a:srgbClr val="00808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</a:t>
                      </a:r>
                      <a:endParaRPr lang="de-DE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0" name="图片 9" descr="Losses_mi_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2535" y="3371215"/>
            <a:ext cx="3830955" cy="2553970"/>
          </a:xfrm>
          <a:prstGeom prst="rect">
            <a:avLst/>
          </a:prstGeom>
        </p:spPr>
      </p:pic>
      <p:pic>
        <p:nvPicPr>
          <p:cNvPr id="11" name="图片 10" descr="Losses_unet_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250" y="3312795"/>
            <a:ext cx="3893185" cy="2595880"/>
          </a:xfrm>
          <a:prstGeom prst="rect">
            <a:avLst/>
          </a:prstGeom>
        </p:spPr>
      </p:pic>
      <p:pic>
        <p:nvPicPr>
          <p:cNvPr id="13" name="图片 12" descr="032ee5a6a52a36d6192195048bb7d8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035" y="6354445"/>
            <a:ext cx="7849235" cy="51435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矩形 1"/>
          <p:cNvSpPr/>
          <p:nvPr/>
        </p:nvSpPr>
        <p:spPr>
          <a:xfrm>
            <a:off x="6043930" y="6489065"/>
            <a:ext cx="1724025" cy="2254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Qiuming Li,Mingfei Gu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77545" y="143510"/>
            <a:ext cx="5812790" cy="52197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p>
            <a:pPr marL="0" indent="0">
              <a:buFont typeface="Arial" panose="020B0604020202020204" pitchFamily="34" charset="0"/>
              <a:buNone/>
            </a:pPr>
            <a:r>
              <a:rPr lang="en-US" altLang="zh-CN" sz="28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Experimente und Auswertung</a:t>
            </a:r>
            <a:endParaRPr lang="en-US" altLang="zh-CN" sz="28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77545" y="953770"/>
            <a:ext cx="154178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Varianz: 10</a:t>
            </a:r>
            <a:endParaRPr lang="de-DE" altLang="en-US" sz="2000" dirty="0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pic>
        <p:nvPicPr>
          <p:cNvPr id="6" name="图片 5" descr="img_rgb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87630" y="1403350"/>
            <a:ext cx="3523615" cy="2349500"/>
          </a:xfrm>
          <a:prstGeom prst="rect">
            <a:avLst/>
          </a:prstGeom>
        </p:spPr>
      </p:pic>
      <p:pic>
        <p:nvPicPr>
          <p:cNvPr id="9" name="图片 8" descr="img_depth_tru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7350" y="1352550"/>
            <a:ext cx="3797300" cy="2531745"/>
          </a:xfrm>
          <a:prstGeom prst="rect">
            <a:avLst/>
          </a:prstGeom>
        </p:spPr>
      </p:pic>
      <p:pic>
        <p:nvPicPr>
          <p:cNvPr id="10" name="图片 9" descr="img_depth_ba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3475" y="1403350"/>
            <a:ext cx="3596005" cy="2397760"/>
          </a:xfrm>
          <a:prstGeom prst="rect">
            <a:avLst/>
          </a:prstGeom>
        </p:spPr>
      </p:pic>
      <p:pic>
        <p:nvPicPr>
          <p:cNvPr id="11" name="图片 10" descr="img_depth_pred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2660" y="3698875"/>
            <a:ext cx="3761105" cy="2507615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7743190" y="5589270"/>
            <a:ext cx="10140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800">
                <a:latin typeface="Arial" panose="020B0604020202020204" pitchFamily="34" charset="0"/>
                <a:cs typeface="Arial" panose="020B0604020202020204" pitchFamily="34" charset="0"/>
              </a:rPr>
              <a:t>Mi-Unet</a:t>
            </a:r>
            <a:endParaRPr lang="en-US" altLang="zh-CN" sz="1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205230" y="1358900"/>
            <a:ext cx="10140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800">
                <a:latin typeface="Arial" panose="020B0604020202020204" pitchFamily="34" charset="0"/>
                <a:cs typeface="Arial" panose="020B0604020202020204" pitchFamily="34" charset="0"/>
              </a:rPr>
              <a:t>Kamera</a:t>
            </a:r>
            <a:endParaRPr lang="en-US" altLang="zh-CN" sz="1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7432675" y="1043305"/>
            <a:ext cx="12750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8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Tiefenbild</a:t>
            </a:r>
            <a:endParaRPr lang="en-US" altLang="zh-CN" sz="18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18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verrauscht</a:t>
            </a:r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4277995" y="998855"/>
            <a:ext cx="12750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8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Tiefenbild</a:t>
            </a:r>
            <a:endParaRPr lang="en-US" altLang="zh-CN" sz="1800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altLang="zh-CN" sz="18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original</a:t>
            </a:r>
            <a:endParaRPr lang="zh-CN" altLang="en-US"/>
          </a:p>
        </p:txBody>
      </p:sp>
      <p:pic>
        <p:nvPicPr>
          <p:cNvPr id="16" name="图片 15" descr="img_depth_pred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7170" y="3698875"/>
            <a:ext cx="3649345" cy="2433320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1343025" y="5589270"/>
            <a:ext cx="7378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800">
                <a:latin typeface="Arial" panose="020B0604020202020204" pitchFamily="34" charset="0"/>
                <a:cs typeface="Arial" panose="020B0604020202020204" pitchFamily="34" charset="0"/>
              </a:rPr>
              <a:t>Unet</a:t>
            </a:r>
            <a:endParaRPr lang="en-US" altLang="zh-CN" sz="1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8" name="图片 17" descr="032ee5a6a52a36d6192195048bb7d8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7035" y="6354445"/>
            <a:ext cx="7849235" cy="51435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矩形 1"/>
          <p:cNvSpPr/>
          <p:nvPr/>
        </p:nvSpPr>
        <p:spPr>
          <a:xfrm>
            <a:off x="6043930" y="6489065"/>
            <a:ext cx="1724025" cy="2254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Qiuming Li,Mingfei Gu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77545" y="143510"/>
            <a:ext cx="5812790" cy="52197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p>
            <a:pPr marL="0" indent="0">
              <a:buFont typeface="Arial" panose="020B0604020202020204" pitchFamily="34" charset="0"/>
              <a:buNone/>
            </a:pPr>
            <a:r>
              <a:rPr lang="en-US" altLang="zh-CN" sz="28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Experimente und Auswertung</a:t>
            </a:r>
            <a:endParaRPr lang="en-US" altLang="zh-CN" sz="28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77545" y="953770"/>
            <a:ext cx="154178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Varianz: </a:t>
            </a:r>
            <a:r>
              <a:rPr lang="en-US" altLang="de-DE" sz="20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40</a:t>
            </a:r>
            <a:endParaRPr lang="en-US" altLang="de-DE" sz="2000" dirty="0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743190" y="5589270"/>
            <a:ext cx="10140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800">
                <a:latin typeface="Arial" panose="020B0604020202020204" pitchFamily="34" charset="0"/>
                <a:cs typeface="Arial" panose="020B0604020202020204" pitchFamily="34" charset="0"/>
              </a:rPr>
              <a:t>Mi-Unet</a:t>
            </a:r>
            <a:endParaRPr lang="en-US" altLang="zh-CN" sz="1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205230" y="1358900"/>
            <a:ext cx="10140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800">
                <a:latin typeface="Arial" panose="020B0604020202020204" pitchFamily="34" charset="0"/>
                <a:cs typeface="Arial" panose="020B0604020202020204" pitchFamily="34" charset="0"/>
              </a:rPr>
              <a:t>Kamera</a:t>
            </a:r>
            <a:endParaRPr lang="en-US" altLang="zh-CN" sz="1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7432675" y="1043305"/>
            <a:ext cx="12750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8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Tiefenbild</a:t>
            </a:r>
            <a:endParaRPr lang="en-US" altLang="zh-CN" sz="18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18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verrauscht</a:t>
            </a:r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4277995" y="998855"/>
            <a:ext cx="12750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8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Tiefenbild</a:t>
            </a:r>
            <a:endParaRPr lang="en-US" altLang="zh-CN" sz="1800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altLang="zh-CN" sz="18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original</a:t>
            </a:r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1343025" y="5589270"/>
            <a:ext cx="7378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800">
                <a:latin typeface="Arial" panose="020B0604020202020204" pitchFamily="34" charset="0"/>
                <a:cs typeface="Arial" panose="020B0604020202020204" pitchFamily="34" charset="0"/>
              </a:rPr>
              <a:t>Unet</a:t>
            </a:r>
            <a:endParaRPr lang="en-US" altLang="zh-CN" sz="1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图片 3" descr="img_rgb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7160" y="1538605"/>
            <a:ext cx="3392805" cy="2262505"/>
          </a:xfrm>
          <a:prstGeom prst="rect">
            <a:avLst/>
          </a:prstGeom>
        </p:spPr>
      </p:pic>
      <p:pic>
        <p:nvPicPr>
          <p:cNvPr id="7" name="图片 6" descr="img_depth_tru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0240" y="1538605"/>
            <a:ext cx="3524885" cy="2350135"/>
          </a:xfrm>
          <a:prstGeom prst="rect">
            <a:avLst/>
          </a:prstGeom>
        </p:spPr>
      </p:pic>
      <p:pic>
        <p:nvPicPr>
          <p:cNvPr id="8" name="图片 7" descr="img_depth_ba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3180" y="1583690"/>
            <a:ext cx="3525520" cy="2350770"/>
          </a:xfrm>
          <a:prstGeom prst="rect">
            <a:avLst/>
          </a:prstGeom>
        </p:spPr>
      </p:pic>
      <p:pic>
        <p:nvPicPr>
          <p:cNvPr id="18" name="图片 17" descr="img_depth_pred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2490" y="3608705"/>
            <a:ext cx="3830320" cy="2553970"/>
          </a:xfrm>
          <a:prstGeom prst="rect">
            <a:avLst/>
          </a:prstGeom>
        </p:spPr>
      </p:pic>
      <p:pic>
        <p:nvPicPr>
          <p:cNvPr id="19" name="图片 18" descr="img_depth_pred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2085" y="3653790"/>
            <a:ext cx="3716655" cy="2478405"/>
          </a:xfrm>
          <a:prstGeom prst="rect">
            <a:avLst/>
          </a:prstGeom>
        </p:spPr>
      </p:pic>
      <p:pic>
        <p:nvPicPr>
          <p:cNvPr id="20" name="图片 19" descr="032ee5a6a52a36d6192195048bb7d8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7035" y="6354445"/>
            <a:ext cx="7849235" cy="51435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矩形 1"/>
          <p:cNvSpPr/>
          <p:nvPr/>
        </p:nvSpPr>
        <p:spPr>
          <a:xfrm>
            <a:off x="6043930" y="6489065"/>
            <a:ext cx="1724025" cy="2254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Qiuming Li,Mingfei Gu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77545" y="143510"/>
            <a:ext cx="5812790" cy="52197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p>
            <a:pPr marL="0" indent="0">
              <a:buFont typeface="Arial" panose="020B0604020202020204" pitchFamily="34" charset="0"/>
              <a:buNone/>
            </a:pPr>
            <a:r>
              <a:rPr lang="en-US" altLang="zh-CN" sz="28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Experimente und Auswertung</a:t>
            </a:r>
            <a:endParaRPr lang="en-US" altLang="zh-CN" sz="28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graphicFrame>
        <p:nvGraphicFramePr>
          <p:cNvPr id="6" name="表格 5"/>
          <p:cNvGraphicFramePr/>
          <p:nvPr>
            <p:custDataLst>
              <p:tags r:id="rId1"/>
            </p:custDataLst>
          </p:nvPr>
        </p:nvGraphicFramePr>
        <p:xfrm>
          <a:off x="1442720" y="908685"/>
          <a:ext cx="6761480" cy="21094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1190"/>
                <a:gridCol w="2430145"/>
                <a:gridCol w="2430145"/>
              </a:tblGrid>
              <a:tr h="358140">
                <a:tc>
                  <a:txBody>
                    <a:bodyPr/>
                    <a:p>
                      <a:endParaRPr lang="de-DE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r>
                        <a:rPr lang="de-DE" sz="1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+mn-ea"/>
                        </a:rPr>
                        <a:t>HPO-Ergebnisse</a:t>
                      </a:r>
                      <a:endParaRPr lang="de-DE" sz="1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r>
                        <a:rPr lang="de-DE" sz="1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+mn-ea"/>
                        </a:rPr>
                        <a:t>intuitiv</a:t>
                      </a:r>
                      <a:endParaRPr lang="de-DE" sz="1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  <a:sym typeface="+mn-ea"/>
                      </a:endParaRPr>
                    </a:p>
                  </a:txBody>
                  <a:tcPr/>
                </a:tc>
              </a:tr>
              <a:tr h="1743710">
                <a:tc>
                  <a:txBody>
                    <a:bodyPr/>
                    <a:p>
                      <a:r>
                        <a:rPr lang="en-US" alt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U-Net</a:t>
                      </a:r>
                      <a:endParaRPr lang="en-US" altLang="de-DE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marL="285750" lvl="0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Learning Rate: 0.00054</a:t>
                      </a:r>
                      <a:endParaRPr lang="de-DE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285750" lvl="0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Batch Size: 4</a:t>
                      </a:r>
                      <a:endParaRPr lang="de-DE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285750" lvl="0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Dropout Rate: 0.01</a:t>
                      </a:r>
                      <a:r>
                        <a:rPr lang="en-US" alt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009</a:t>
                      </a:r>
                      <a:endParaRPr lang="de-DE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285750" lvl="0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dirty="0">
                          <a:solidFill>
                            <a:srgbClr val="00808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Loss:  0.</a:t>
                      </a:r>
                      <a:r>
                        <a:rPr lang="en-US" altLang="de-DE" dirty="0">
                          <a:solidFill>
                            <a:srgbClr val="00808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00027</a:t>
                      </a:r>
                      <a:endParaRPr lang="de-DE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marL="285750" lvl="0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sz="1800" kern="0" dirty="0">
                          <a:latin typeface="Arial" panose="020B0604020202020204" pitchFamily="34" charset="0"/>
                          <a:cs typeface="Arial" panose="020B0604020202020204" pitchFamily="34" charset="0"/>
                          <a:sym typeface="+mn-ea"/>
                        </a:rPr>
                        <a:t>Learning Rate: 0.0001</a:t>
                      </a:r>
                      <a:endParaRPr lang="de-DE" sz="1800" kern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285750" lvl="0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sz="1800" kern="0" dirty="0">
                          <a:latin typeface="Arial" panose="020B0604020202020204" pitchFamily="34" charset="0"/>
                          <a:cs typeface="Arial" panose="020B0604020202020204" pitchFamily="34" charset="0"/>
                          <a:sym typeface="+mn-ea"/>
                        </a:rPr>
                        <a:t>Batch Size: 8</a:t>
                      </a:r>
                      <a:endParaRPr lang="de-DE" sz="1800" kern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285750" lvl="0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sz="1800" kern="0" dirty="0">
                          <a:latin typeface="Arial" panose="020B0604020202020204" pitchFamily="34" charset="0"/>
                          <a:cs typeface="Arial" panose="020B0604020202020204" pitchFamily="34" charset="0"/>
                          <a:sym typeface="+mn-ea"/>
                        </a:rPr>
                        <a:t>Dropout Rate: 0.3</a:t>
                      </a:r>
                      <a:endParaRPr lang="de-DE" sz="1800" kern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285750" lvl="0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sz="1800" kern="0" dirty="0">
                          <a:solidFill>
                            <a:srgbClr val="00808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+mn-ea"/>
                        </a:rPr>
                        <a:t>Loss: 0.0</a:t>
                      </a:r>
                      <a:r>
                        <a:rPr lang="en-US" altLang="de-DE" sz="1800" kern="0" dirty="0">
                          <a:solidFill>
                            <a:srgbClr val="00808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+mn-ea"/>
                        </a:rPr>
                        <a:t>333</a:t>
                      </a:r>
                      <a:endParaRPr lang="de-DE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5" name="图片 4" descr="Losses_unet_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505" y="3261360"/>
            <a:ext cx="3903345" cy="2602230"/>
          </a:xfrm>
          <a:prstGeom prst="rect">
            <a:avLst/>
          </a:prstGeom>
        </p:spPr>
      </p:pic>
      <p:pic>
        <p:nvPicPr>
          <p:cNvPr id="7" name="图片 6" descr="Losses_unet_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2705" y="3293745"/>
            <a:ext cx="3855085" cy="2569845"/>
          </a:xfrm>
          <a:prstGeom prst="rect">
            <a:avLst/>
          </a:prstGeom>
        </p:spPr>
      </p:pic>
      <p:pic>
        <p:nvPicPr>
          <p:cNvPr id="13" name="图片 12" descr="032ee5a6a52a36d6192195048bb7d8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035" y="6354445"/>
            <a:ext cx="7849235" cy="51435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 descr="CameraImage_000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262380" y="908685"/>
            <a:ext cx="1434465" cy="1434465"/>
          </a:xfrm>
          <a:prstGeom prst="rect">
            <a:avLst/>
          </a:prstGeom>
        </p:spPr>
      </p:pic>
      <p:pic>
        <p:nvPicPr>
          <p:cNvPr id="6" name="图片 5" descr="DepthImage_000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3450" y="912495"/>
            <a:ext cx="1462405" cy="146240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33070" y="2438400"/>
            <a:ext cx="321754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</a:rPr>
              <a:t>Kamerabild</a:t>
            </a:r>
            <a:endParaRPr lang="en-US" altLang="zh-CN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</a:rPr>
              <a:t>hohe Auflösung</a:t>
            </a:r>
            <a:endParaRPr lang="en-US" altLang="zh-C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628005" y="2483485"/>
            <a:ext cx="229171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</a:rPr>
              <a:t>Tiefenbild</a:t>
            </a:r>
            <a:endParaRPr lang="en-US" altLang="zh-CN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</a:rPr>
              <a:t>schlechte Auflösung</a:t>
            </a:r>
            <a:endParaRPr lang="en-US" altLang="zh-C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加号 8"/>
          <p:cNvSpPr/>
          <p:nvPr/>
        </p:nvSpPr>
        <p:spPr>
          <a:xfrm>
            <a:off x="3972560" y="1493520"/>
            <a:ext cx="765175" cy="720090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0" name="图片 9" descr="DepthImage_000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2695" y="4779010"/>
            <a:ext cx="1386840" cy="1386840"/>
          </a:xfrm>
          <a:prstGeom prst="rect">
            <a:avLst/>
          </a:prstGeom>
        </p:spPr>
      </p:pic>
      <p:sp>
        <p:nvSpPr>
          <p:cNvPr id="11" name="下箭头 10"/>
          <p:cNvSpPr/>
          <p:nvPr/>
        </p:nvSpPr>
        <p:spPr>
          <a:xfrm>
            <a:off x="4322445" y="4158615"/>
            <a:ext cx="208280" cy="5537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5402580" y="5544185"/>
            <a:ext cx="340042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</a:rPr>
              <a:t>Tiefenbild mit </a:t>
            </a: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besserer</a:t>
            </a: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Auflösung</a:t>
            </a:r>
            <a:endParaRPr lang="en-US" altLang="zh-CN"/>
          </a:p>
        </p:txBody>
      </p:sp>
      <p:sp>
        <p:nvSpPr>
          <p:cNvPr id="13" name="文本框 12"/>
          <p:cNvSpPr txBox="1"/>
          <p:nvPr/>
        </p:nvSpPr>
        <p:spPr>
          <a:xfrm>
            <a:off x="632460" y="53340"/>
            <a:ext cx="581279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indent="0">
              <a:buFont typeface="Arial" panose="020B0604020202020204" pitchFamily="34" charset="0"/>
              <a:buNone/>
            </a:pPr>
            <a:r>
              <a:rPr lang="en-US" altLang="zh-CN" sz="28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Motivation</a:t>
            </a:r>
            <a:endParaRPr lang="en-US" altLang="zh-CN" sz="2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圆角矩形 1"/>
          <p:cNvSpPr/>
          <p:nvPr/>
        </p:nvSpPr>
        <p:spPr>
          <a:xfrm>
            <a:off x="1307465" y="3653790"/>
            <a:ext cx="6484620" cy="3835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lvl="1" algn="ctr"/>
            <a:r>
              <a:rPr lang="en-US" altLang="zh-CN"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Neuronales Netz</a:t>
            </a:r>
            <a:r>
              <a:rPr lang="en-US" altLang="zh-CN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zh-CN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下箭头 2"/>
          <p:cNvSpPr/>
          <p:nvPr/>
        </p:nvSpPr>
        <p:spPr>
          <a:xfrm>
            <a:off x="6670040" y="3068955"/>
            <a:ext cx="208280" cy="52260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下箭头 3"/>
          <p:cNvSpPr/>
          <p:nvPr/>
        </p:nvSpPr>
        <p:spPr>
          <a:xfrm>
            <a:off x="1875790" y="3013075"/>
            <a:ext cx="208280" cy="5537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6043930" y="6489065"/>
            <a:ext cx="1724025" cy="2254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Qiuming Li,Mingfei Gu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pic>
        <p:nvPicPr>
          <p:cNvPr id="15" name="图片 14" descr="032ee5a6a52a36d6192195048bb7d8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0530" y="6343650"/>
            <a:ext cx="7849235" cy="51435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矩形 1"/>
          <p:cNvSpPr/>
          <p:nvPr/>
        </p:nvSpPr>
        <p:spPr>
          <a:xfrm>
            <a:off x="6043930" y="6489065"/>
            <a:ext cx="1724025" cy="2254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Qiuming Li,Mingfei Gu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77545" y="143510"/>
            <a:ext cx="5812790" cy="52197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p>
            <a:pPr marL="0" indent="0">
              <a:buFont typeface="Arial" panose="020B0604020202020204" pitchFamily="34" charset="0"/>
              <a:buNone/>
            </a:pPr>
            <a:r>
              <a:rPr lang="en-US" altLang="zh-CN" sz="28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Experimente und Auswertung</a:t>
            </a:r>
            <a:endParaRPr lang="en-US" altLang="zh-CN" sz="28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77545" y="953770"/>
            <a:ext cx="154178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Varianz: 10</a:t>
            </a:r>
            <a:endParaRPr lang="de-DE" altLang="en-US" sz="2000" dirty="0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pic>
        <p:nvPicPr>
          <p:cNvPr id="6" name="图片 5" descr="img_rgb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87630" y="1403350"/>
            <a:ext cx="3523615" cy="2349500"/>
          </a:xfrm>
          <a:prstGeom prst="rect">
            <a:avLst/>
          </a:prstGeom>
        </p:spPr>
      </p:pic>
      <p:pic>
        <p:nvPicPr>
          <p:cNvPr id="9" name="图片 8" descr="img_depth_tru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7350" y="1352550"/>
            <a:ext cx="3797300" cy="2531745"/>
          </a:xfrm>
          <a:prstGeom prst="rect">
            <a:avLst/>
          </a:prstGeom>
        </p:spPr>
      </p:pic>
      <p:pic>
        <p:nvPicPr>
          <p:cNvPr id="10" name="图片 9" descr="img_depth_ba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3475" y="1403350"/>
            <a:ext cx="3596005" cy="239776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205230" y="1358900"/>
            <a:ext cx="10140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800">
                <a:latin typeface="Arial" panose="020B0604020202020204" pitchFamily="34" charset="0"/>
                <a:cs typeface="Arial" panose="020B0604020202020204" pitchFamily="34" charset="0"/>
              </a:rPr>
              <a:t>Kamera</a:t>
            </a:r>
            <a:endParaRPr lang="en-US" altLang="zh-CN" sz="1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7432675" y="1043305"/>
            <a:ext cx="12750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8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Tiefenbild</a:t>
            </a:r>
            <a:endParaRPr lang="en-US" altLang="zh-CN" sz="18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18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verrauscht</a:t>
            </a:r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4277995" y="998855"/>
            <a:ext cx="12750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8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Tiefenbild</a:t>
            </a:r>
            <a:endParaRPr lang="en-US" altLang="zh-CN" sz="1800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altLang="zh-CN" sz="18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original</a:t>
            </a:r>
            <a:endParaRPr lang="zh-CN" altLang="en-US"/>
          </a:p>
        </p:txBody>
      </p:sp>
      <p:pic>
        <p:nvPicPr>
          <p:cNvPr id="16" name="图片 15" descr="img_depth_pred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8040" y="3653790"/>
            <a:ext cx="3649345" cy="2433320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7698105" y="5544185"/>
            <a:ext cx="7378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800">
                <a:latin typeface="Arial" panose="020B0604020202020204" pitchFamily="34" charset="0"/>
                <a:cs typeface="Arial" panose="020B0604020202020204" pitchFamily="34" charset="0"/>
              </a:rPr>
              <a:t>Unet</a:t>
            </a:r>
            <a:endParaRPr lang="en-US" altLang="zh-CN" sz="1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8" name="图片 17" descr="032ee5a6a52a36d6192195048bb7d8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7035" y="6354445"/>
            <a:ext cx="7849235" cy="51435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205230" y="5544185"/>
            <a:ext cx="96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de-DE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intuitiv</a:t>
            </a:r>
            <a:endParaRPr lang="en-US" altLang="zh-CN" sz="1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图片 6" descr="img_depth_pred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77340" y="3653790"/>
            <a:ext cx="3660140" cy="2440305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矩形 1"/>
          <p:cNvSpPr/>
          <p:nvPr/>
        </p:nvSpPr>
        <p:spPr>
          <a:xfrm>
            <a:off x="6043930" y="6489065"/>
            <a:ext cx="1724025" cy="2254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Qiuming Li,Mingfei Gu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77545" y="143510"/>
            <a:ext cx="5812790" cy="52197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p>
            <a:pPr marL="0" indent="0">
              <a:buFont typeface="Arial" panose="020B0604020202020204" pitchFamily="34" charset="0"/>
              <a:buNone/>
            </a:pPr>
            <a:r>
              <a:rPr lang="en-US" altLang="zh-CN" sz="28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Experimente und Auswertung</a:t>
            </a:r>
            <a:endParaRPr lang="en-US" altLang="zh-CN" sz="28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77545" y="953770"/>
            <a:ext cx="154178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Varianz: </a:t>
            </a:r>
            <a:r>
              <a:rPr lang="en-US" altLang="de-DE" sz="20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40</a:t>
            </a:r>
            <a:endParaRPr lang="en-US" altLang="de-DE" sz="2000" dirty="0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205230" y="1358900"/>
            <a:ext cx="10140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800">
                <a:latin typeface="Arial" panose="020B0604020202020204" pitchFamily="34" charset="0"/>
                <a:cs typeface="Arial" panose="020B0604020202020204" pitchFamily="34" charset="0"/>
              </a:rPr>
              <a:t>Kamera</a:t>
            </a:r>
            <a:endParaRPr lang="en-US" altLang="zh-CN" sz="1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7432675" y="1043305"/>
            <a:ext cx="12750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8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Tiefenbild</a:t>
            </a:r>
            <a:endParaRPr lang="en-US" altLang="zh-CN" sz="18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18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verrauscht</a:t>
            </a:r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4277995" y="998855"/>
            <a:ext cx="12750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8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Tiefenbild</a:t>
            </a:r>
            <a:endParaRPr lang="en-US" altLang="zh-CN" sz="1800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altLang="zh-CN" sz="18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original</a:t>
            </a:r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7877810" y="5544185"/>
            <a:ext cx="7378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800">
                <a:latin typeface="Arial" panose="020B0604020202020204" pitchFamily="34" charset="0"/>
                <a:cs typeface="Arial" panose="020B0604020202020204" pitchFamily="34" charset="0"/>
              </a:rPr>
              <a:t>HPO</a:t>
            </a:r>
            <a:endParaRPr lang="en-US" altLang="zh-CN" sz="1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图片 3" descr="img_rgb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7160" y="1538605"/>
            <a:ext cx="3392805" cy="2262505"/>
          </a:xfrm>
          <a:prstGeom prst="rect">
            <a:avLst/>
          </a:prstGeom>
        </p:spPr>
      </p:pic>
      <p:pic>
        <p:nvPicPr>
          <p:cNvPr id="7" name="图片 6" descr="img_depth_tru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0240" y="1538605"/>
            <a:ext cx="3524885" cy="2350135"/>
          </a:xfrm>
          <a:prstGeom prst="rect">
            <a:avLst/>
          </a:prstGeom>
        </p:spPr>
      </p:pic>
      <p:pic>
        <p:nvPicPr>
          <p:cNvPr id="8" name="图片 7" descr="img_depth_ba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3180" y="1583690"/>
            <a:ext cx="3525520" cy="2350770"/>
          </a:xfrm>
          <a:prstGeom prst="rect">
            <a:avLst/>
          </a:prstGeom>
        </p:spPr>
      </p:pic>
      <p:pic>
        <p:nvPicPr>
          <p:cNvPr id="20" name="图片 19" descr="032ee5a6a52a36d6192195048bb7d8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035" y="6354445"/>
            <a:ext cx="7849235" cy="51435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037590" y="5589270"/>
            <a:ext cx="963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de-DE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intuitiv</a:t>
            </a:r>
            <a:endParaRPr lang="en-US" altLang="zh-CN" sz="1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图片 8" descr="img_depth_pred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7810" y="3801110"/>
            <a:ext cx="3728720" cy="2486025"/>
          </a:xfrm>
          <a:prstGeom prst="rect">
            <a:avLst/>
          </a:prstGeom>
        </p:spPr>
      </p:pic>
      <p:pic>
        <p:nvPicPr>
          <p:cNvPr id="10" name="图片 9" descr="img_depth_pred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17745" y="3789045"/>
            <a:ext cx="3637280" cy="24257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矩形 1"/>
          <p:cNvSpPr/>
          <p:nvPr/>
        </p:nvSpPr>
        <p:spPr>
          <a:xfrm>
            <a:off x="6043930" y="6489065"/>
            <a:ext cx="1724025" cy="2254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Qiuming Li,Mingfei Gu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77545" y="143510"/>
            <a:ext cx="5812790" cy="52197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p>
            <a:pPr marL="0" indent="0">
              <a:buFont typeface="Arial" panose="020B0604020202020204" pitchFamily="34" charset="0"/>
              <a:buNone/>
            </a:pPr>
            <a:r>
              <a:rPr lang="en-US" altLang="zh-CN" sz="28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Experimente und Auswertung</a:t>
            </a:r>
            <a:endParaRPr lang="en-US" altLang="zh-CN" sz="28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pic>
        <p:nvPicPr>
          <p:cNvPr id="13" name="图片 12" descr="032ee5a6a52a36d6192195048bb7d8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7035" y="6354445"/>
            <a:ext cx="7849235" cy="51435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62810" y="1088390"/>
            <a:ext cx="549529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>
                <a:latin typeface="Arial" panose="020B0604020202020204" pitchFamily="34" charset="0"/>
                <a:cs typeface="Arial" panose="020B0604020202020204" pitchFamily="34" charset="0"/>
              </a:rPr>
              <a:t>eine andere Beispiele(</a:t>
            </a:r>
            <a:r>
              <a:rPr lang="en-US" altLang="zh-CN" sz="20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Gaussian Rauschen</a:t>
            </a:r>
            <a:r>
              <a:rPr lang="en-US" altLang="zh-CN" sz="2000"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endParaRPr lang="en-US" altLang="zh-CN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图片 3" descr="img_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600200"/>
            <a:ext cx="54864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/>
        </p:nvSpPr>
        <p:spPr>
          <a:xfrm>
            <a:off x="632460" y="53340"/>
            <a:ext cx="581279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>
                <a:latin typeface="Arial" panose="020B0604020202020204" pitchFamily="34" charset="0"/>
                <a:cs typeface="Arial" panose="020B0604020202020204" pitchFamily="34" charset="0"/>
              </a:rPr>
              <a:t>Katalog</a:t>
            </a:r>
            <a:endParaRPr lang="en-US" altLang="zh-CN" sz="2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172210" y="1403350"/>
            <a:ext cx="7094220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 algn="l"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sz="24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Motivation</a:t>
            </a:r>
            <a:endParaRPr lang="en-US" altLang="zh-CN" sz="240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Konzept</a:t>
            </a:r>
            <a:endParaRPr lang="en-US" altLang="zh-CN" sz="240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Bildverarbeitung</a:t>
            </a:r>
            <a:endParaRPr lang="en-US" altLang="zh-CN" sz="240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lvl="1" indent="-342900">
              <a:buFont typeface="Arial" panose="020B0604020202020204" pitchFamily="34" charset="0"/>
              <a:buChar char="•"/>
            </a:pPr>
            <a:r>
              <a:rPr lang="en-US" altLang="zh-CN" sz="24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Neuronales Netz</a:t>
            </a:r>
            <a:endParaRPr lang="en-US" altLang="zh-CN" sz="240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Hyperparameteroptimierung</a:t>
            </a:r>
            <a:endParaRPr lang="en-US" altLang="zh-CN" sz="240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Experimente und Auswertung</a:t>
            </a:r>
            <a:endParaRPr lang="en-US" altLang="zh-CN" sz="240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Zusammenfassung und Ausblick</a:t>
            </a:r>
            <a:endParaRPr lang="en-US" altLang="zh-CN" sz="240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6043930" y="6489065"/>
            <a:ext cx="1724025" cy="2254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Qiuming Li,Mingfei Gu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pic>
        <p:nvPicPr>
          <p:cNvPr id="13" name="图片 12" descr="032ee5a6a52a36d6192195048bb7d8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7035" y="6354445"/>
            <a:ext cx="7849235" cy="51435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/>
        </p:nvSpPr>
        <p:spPr>
          <a:xfrm>
            <a:off x="632460" y="53340"/>
            <a:ext cx="581279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indent="0">
              <a:buFont typeface="Arial" panose="020B0604020202020204" pitchFamily="34" charset="0"/>
              <a:buNone/>
            </a:pPr>
            <a:r>
              <a:rPr lang="en-US" altLang="zh-CN" sz="280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Zusammenfassung und Ausblick</a:t>
            </a:r>
            <a:endParaRPr lang="en-US" altLang="zh-CN" sz="2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6043930" y="6489065"/>
            <a:ext cx="1724025" cy="2254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Qiuming Li,Mingfei Gu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pic>
        <p:nvPicPr>
          <p:cNvPr id="13" name="图片 12" descr="032ee5a6a52a36d6192195048bb7d8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7035" y="6354445"/>
            <a:ext cx="7849235" cy="5143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812165" y="1223645"/>
            <a:ext cx="7670800" cy="43999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Zusammenfassung:</a:t>
            </a:r>
            <a:endParaRPr lang="de-DE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HPO hatte positiven Effekt</a:t>
            </a:r>
            <a:endParaRPr lang="de-DE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Gute Ergebnisse</a:t>
            </a:r>
            <a:endParaRPr lang="de-DE" sz="2000" dirty="0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lvl="1" indent="0">
              <a:buFont typeface="Arial" panose="020B0604020202020204" pitchFamily="34" charset="0"/>
              <a:buNone/>
            </a:pPr>
            <a:endParaRPr lang="de-DE" sz="2000" dirty="0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Ausblick:</a:t>
            </a:r>
            <a:endParaRPr lang="de-DE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 algn="l">
              <a:buClrTx/>
              <a:buSzTx/>
              <a:buFont typeface="Arial" panose="020B0604020202020204" pitchFamily="34" charset="0"/>
              <a:buChar char="•"/>
            </a:pPr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Es kann direkt in </a:t>
            </a:r>
            <a:r>
              <a:rPr lang="en-US" altLang="de-DE" sz="20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Situationen</a:t>
            </a:r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eingesetzt werden, die Tiefensensoren erfordern</a:t>
            </a:r>
            <a:r>
              <a:rPr lang="en-US" altLang="de-DE" sz="20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.</a:t>
            </a:r>
            <a:endParaRPr lang="en-US" altLang="de-DE" sz="2000" dirty="0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800100" lvl="1" indent="-342900" algn="l">
              <a:buClrTx/>
              <a:buSzTx/>
              <a:buFont typeface="Arial" panose="020B0604020202020204" pitchFamily="34" charset="0"/>
              <a:buChar char="•"/>
            </a:pPr>
            <a:endParaRPr lang="de-DE" sz="2000" dirty="0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342900" lvl="0" indent="-342900" algn="l">
              <a:buClrTx/>
              <a:buSzTx/>
              <a:buFont typeface="Arial" panose="020B0604020202020204" pitchFamily="34" charset="0"/>
              <a:buChar char="•"/>
            </a:pPr>
            <a:r>
              <a:rPr lang="en-US" altLang="de-DE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Lernen</a:t>
            </a:r>
            <a:r>
              <a:rPr lang="de-DE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:</a:t>
            </a:r>
            <a:endParaRPr lang="de-DE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 algn="l">
              <a:buClrTx/>
              <a:buSzTx/>
              <a:buFont typeface="Arial" panose="020B0604020202020204" pitchFamily="34" charset="0"/>
              <a:buChar char="•"/>
            </a:pPr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Einarbeitung Pytorch</a:t>
            </a:r>
            <a:endParaRPr lang="de-DE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 algn="l">
              <a:buClrTx/>
              <a:buSzTx/>
              <a:buFont typeface="Arial" panose="020B0604020202020204" pitchFamily="34" charset="0"/>
              <a:buChar char="•"/>
            </a:pPr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Tieferes Verständnis von Neuronalen Netzen</a:t>
            </a:r>
            <a:r>
              <a:rPr lang="en-US" altLang="de-DE" sz="20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, HPO, Sensor Fusion usw.</a:t>
            </a:r>
            <a:endParaRPr lang="de-DE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indent="0">
              <a:buFont typeface="Arial" panose="020B0604020202020204" pitchFamily="34" charset="0"/>
              <a:buNone/>
            </a:pPr>
            <a:endParaRPr lang="de-DE" sz="2000" dirty="0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de-DE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0"/>
          </p:nvPr>
        </p:nvSpPr>
        <p:spPr>
          <a:xfrm>
            <a:off x="1577340" y="2978785"/>
            <a:ext cx="7188835" cy="430530"/>
          </a:xfrm>
        </p:spPr>
        <p:txBody>
          <a:bodyPr>
            <a:noAutofit/>
          </a:bodyPr>
          <a:p>
            <a:r>
              <a:rPr lang="de-DE" sz="28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Vielen Dank für Ihre Aufmerksamkeit !</a:t>
            </a:r>
            <a:endParaRPr lang="de-DE" altLang="en-US" sz="2800" dirty="0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6043930" y="6489065"/>
            <a:ext cx="1724025" cy="2254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Qiuming Li,Mingfei Gu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pic>
        <p:nvPicPr>
          <p:cNvPr id="13" name="图片 12" descr="032ee5a6a52a36d6192195048bb7d8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7035" y="6354445"/>
            <a:ext cx="7849235" cy="51435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" name="文本框 12"/>
          <p:cNvSpPr txBox="1"/>
          <p:nvPr/>
        </p:nvSpPr>
        <p:spPr>
          <a:xfrm>
            <a:off x="632460" y="53340"/>
            <a:ext cx="581279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indent="0">
              <a:buFont typeface="Arial" panose="020B0604020202020204" pitchFamily="34" charset="0"/>
              <a:buNone/>
            </a:pPr>
            <a:r>
              <a:rPr lang="en-US" altLang="zh-CN" sz="28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Motivation</a:t>
            </a:r>
            <a:endParaRPr lang="en-US" altLang="zh-CN" sz="2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22630" y="1106805"/>
            <a:ext cx="134683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de-DE" altLang="zh-CN" sz="2800">
                <a:latin typeface="Calibri" panose="020F0502020204030204" charset="0"/>
              </a:rPr>
              <a:t>Aspekte</a:t>
            </a:r>
            <a:endParaRPr lang="de-DE" altLang="zh-CN" sz="2800">
              <a:latin typeface="Calibri" panose="020F0502020204030204" charset="0"/>
            </a:endParaRPr>
          </a:p>
        </p:txBody>
      </p:sp>
      <p:sp>
        <p:nvSpPr>
          <p:cNvPr id="5" name="五边形 4"/>
          <p:cNvSpPr/>
          <p:nvPr/>
        </p:nvSpPr>
        <p:spPr>
          <a:xfrm>
            <a:off x="3557905" y="1583690"/>
            <a:ext cx="2430145" cy="765175"/>
          </a:xfrm>
          <a:prstGeom prst="homePlat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de-DE" altLang="zh-CN" sz="2400">
                <a:solidFill>
                  <a:schemeClr val="tx1"/>
                </a:solidFill>
                <a:latin typeface="Calibri" panose="020F0502020204030204" charset="0"/>
              </a:rPr>
              <a:t>Bildverarbeitung</a:t>
            </a:r>
            <a:endParaRPr lang="de-DE" altLang="zh-CN" sz="2400">
              <a:solidFill>
                <a:schemeClr val="tx1"/>
              </a:solidFill>
              <a:latin typeface="Calibri" panose="020F0502020204030204" charset="0"/>
            </a:endParaRPr>
          </a:p>
        </p:txBody>
      </p:sp>
      <p:sp>
        <p:nvSpPr>
          <p:cNvPr id="9" name="五边形 8"/>
          <p:cNvSpPr/>
          <p:nvPr/>
        </p:nvSpPr>
        <p:spPr>
          <a:xfrm>
            <a:off x="3557905" y="3474085"/>
            <a:ext cx="2665095" cy="765175"/>
          </a:xfrm>
          <a:prstGeom prst="homePlat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lvl="1" algn="ctr"/>
            <a:r>
              <a:rPr lang="de-DE" altLang="zh-CN" sz="2400">
                <a:solidFill>
                  <a:schemeClr val="tx1"/>
                </a:solidFill>
                <a:latin typeface="Calibri" panose="020F0502020204030204" charset="0"/>
                <a:sym typeface="+mn-ea"/>
              </a:rPr>
              <a:t>Neuronales Netz</a:t>
            </a:r>
            <a:r>
              <a:rPr lang="de-DE" altLang="zh-CN" sz="2400">
                <a:solidFill>
                  <a:schemeClr val="tx1"/>
                </a:solidFill>
                <a:latin typeface="Calibri" panose="020F0502020204030204" charset="0"/>
              </a:rPr>
              <a:t> </a:t>
            </a:r>
            <a:endParaRPr lang="de-DE" altLang="zh-CN" sz="2400">
              <a:solidFill>
                <a:schemeClr val="tx1"/>
              </a:solidFill>
              <a:latin typeface="Calibri" panose="020F0502020204030204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6043930" y="6489065"/>
            <a:ext cx="1724025" cy="2254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Qiuming Li,Mingfei Gu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3" name="五边形 2"/>
          <p:cNvSpPr/>
          <p:nvPr/>
        </p:nvSpPr>
        <p:spPr>
          <a:xfrm>
            <a:off x="3557905" y="2528570"/>
            <a:ext cx="2430145" cy="765175"/>
          </a:xfrm>
          <a:prstGeom prst="homePlat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de-DE" sz="2400">
                <a:solidFill>
                  <a:schemeClr val="tx1"/>
                </a:solidFill>
                <a:latin typeface="Calibri" panose="020F0502020204030204" charset="0"/>
              </a:rPr>
              <a:t>S</a:t>
            </a:r>
            <a:r>
              <a:rPr lang="en-US" altLang="de-DE" sz="2400">
                <a:solidFill>
                  <a:schemeClr val="tx1"/>
                </a:solidFill>
                <a:latin typeface="Calibri" panose="020F0502020204030204" charset="0"/>
              </a:rPr>
              <a:t>ensor Fusion</a:t>
            </a:r>
            <a:endParaRPr lang="en-US" altLang="de-DE" sz="2400">
              <a:solidFill>
                <a:schemeClr val="tx1"/>
              </a:solidFill>
              <a:latin typeface="Calibri" panose="020F0502020204030204" charset="0"/>
            </a:endParaRPr>
          </a:p>
        </p:txBody>
      </p:sp>
      <p:sp>
        <p:nvSpPr>
          <p:cNvPr id="6" name="五边形 5"/>
          <p:cNvSpPr/>
          <p:nvPr/>
        </p:nvSpPr>
        <p:spPr>
          <a:xfrm>
            <a:off x="3557905" y="4419600"/>
            <a:ext cx="2698750" cy="765175"/>
          </a:xfrm>
          <a:prstGeom prst="homePlat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de-DE" altLang="zh-CN" sz="2400">
                <a:solidFill>
                  <a:schemeClr val="tx1"/>
                </a:solidFill>
                <a:latin typeface="Calibri" panose="020F0502020204030204" charset="0"/>
                <a:sym typeface="+mn-ea"/>
              </a:rPr>
              <a:t>Hyperparameter Optimierung</a:t>
            </a:r>
            <a:endParaRPr lang="de-DE" altLang="zh-CN" sz="2400">
              <a:solidFill>
                <a:schemeClr val="tx1"/>
              </a:solidFill>
              <a:latin typeface="Calibri" panose="020F0502020204030204" charset="0"/>
            </a:endParaRPr>
          </a:p>
        </p:txBody>
      </p:sp>
      <p:pic>
        <p:nvPicPr>
          <p:cNvPr id="7" name="图片 6" descr="032ee5a6a52a36d6192195048bb7d8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2120" y="6310630"/>
            <a:ext cx="7849235" cy="51435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/>
        </p:nvSpPr>
        <p:spPr>
          <a:xfrm>
            <a:off x="632460" y="53340"/>
            <a:ext cx="581279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>
                <a:latin typeface="Arial" panose="020B0604020202020204" pitchFamily="34" charset="0"/>
                <a:cs typeface="Arial" panose="020B0604020202020204" pitchFamily="34" charset="0"/>
              </a:rPr>
              <a:t>Katalog</a:t>
            </a:r>
            <a:endParaRPr lang="en-US" altLang="zh-CN" sz="2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172210" y="1403350"/>
            <a:ext cx="7094220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 algn="l"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sz="24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Motivation</a:t>
            </a:r>
            <a:endParaRPr lang="en-US" altLang="zh-CN" sz="240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Konzept</a:t>
            </a:r>
            <a:endParaRPr lang="en-US" altLang="zh-CN" sz="24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Bildverarbeitung</a:t>
            </a:r>
            <a:endParaRPr lang="en-US" altLang="zh-CN" sz="240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lvl="1" indent="-342900">
              <a:buFont typeface="Arial" panose="020B0604020202020204" pitchFamily="34" charset="0"/>
              <a:buChar char="•"/>
            </a:pPr>
            <a:r>
              <a:rPr lang="en-US" altLang="zh-CN" sz="24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Neuronales Netz</a:t>
            </a:r>
            <a:endParaRPr lang="en-US" altLang="zh-CN" sz="240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Hyperparameteroptimierung</a:t>
            </a:r>
            <a:endParaRPr lang="en-US" altLang="zh-CN" sz="240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Experimente und Auswertung</a:t>
            </a:r>
            <a:endParaRPr lang="en-US" altLang="zh-CN" sz="240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Zusammenfassung und Ausblick</a:t>
            </a:r>
            <a:endParaRPr lang="en-US" altLang="zh-CN" sz="240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6043930" y="6489065"/>
            <a:ext cx="1724025" cy="2254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Qiuming Li,Mingfei Gu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pic>
        <p:nvPicPr>
          <p:cNvPr id="3" name="图片 2" descr="032ee5a6a52a36d6192195048bb7d8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7035" y="6343650"/>
            <a:ext cx="7849235" cy="51435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圆角矩形 7"/>
          <p:cNvSpPr/>
          <p:nvPr/>
        </p:nvSpPr>
        <p:spPr>
          <a:xfrm>
            <a:off x="902335" y="1043305"/>
            <a:ext cx="2771775" cy="75438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</a:rPr>
              <a:t>Kamerabild und Realtiefenbild erhalten(von Frauenhofer)</a:t>
            </a:r>
            <a:endParaRPr lang="en-US" altLang="zh-C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1802765" y="1921510"/>
            <a:ext cx="3099435" cy="75438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>
              <a:buClrTx/>
              <a:buSzTx/>
              <a:buFontTx/>
            </a:pP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Überlagerung der Tiefenbilder mit verschiedene Rauschen in 5 Stufen</a:t>
            </a:r>
            <a:endParaRPr lang="en-US" altLang="zh-C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圆角矩形 1"/>
          <p:cNvSpPr/>
          <p:nvPr/>
        </p:nvSpPr>
        <p:spPr>
          <a:xfrm>
            <a:off x="4457700" y="3654425"/>
            <a:ext cx="2771775" cy="75438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de-DE" altLang="en-US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Neuronalen Netzes (NN)</a:t>
            </a:r>
            <a:r>
              <a:rPr lang="de-DE" altLang="en-US">
                <a:latin typeface="Arial" panose="020B0604020202020204" pitchFamily="34" charset="0"/>
                <a:cs typeface="Arial" panose="020B0604020202020204" pitchFamily="34" charset="0"/>
              </a:rPr>
              <a:t> erstellen und die Daten traininieren</a:t>
            </a:r>
            <a:endParaRPr lang="de-DE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5582920" y="4509135"/>
            <a:ext cx="2771775" cy="75438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d</a:t>
            </a:r>
            <a:r>
              <a:rPr lang="en-US" alt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ie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Ergebnisse mit den Testdaten 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überprüfen</a:t>
            </a:r>
            <a:endParaRPr lang="de-DE" altLang="zh-CN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3107690" y="2799715"/>
            <a:ext cx="2788920" cy="75438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d</a:t>
            </a:r>
            <a:r>
              <a:rPr lang="en-US" alt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ie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Daten in Trainingsdaten und Testdaten</a:t>
            </a:r>
            <a:r>
              <a:rPr lang="en-US" altLang="de-D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splitten</a:t>
            </a:r>
            <a:endParaRPr lang="en-US" altLang="de-DE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32460" y="53340"/>
            <a:ext cx="581279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>
                <a:latin typeface="Arial" panose="020B0604020202020204" pitchFamily="34" charset="0"/>
                <a:cs typeface="Arial" panose="020B0604020202020204" pitchFamily="34" charset="0"/>
              </a:rPr>
              <a:t>Konzept</a:t>
            </a:r>
            <a:endParaRPr lang="en-US" altLang="zh-CN" sz="2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043930" y="6489065"/>
            <a:ext cx="1724025" cy="2254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Qiuming Li,Mingfei Gu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pic>
        <p:nvPicPr>
          <p:cNvPr id="7" name="图片 6" descr="032ee5a6a52a36d6192195048bb7d8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7035" y="6344920"/>
            <a:ext cx="7849235" cy="51435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圆角矩形 7"/>
          <p:cNvSpPr/>
          <p:nvPr/>
        </p:nvSpPr>
        <p:spPr>
          <a:xfrm>
            <a:off x="1397635" y="998855"/>
            <a:ext cx="2771775" cy="75438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</a:rPr>
              <a:t>Kamerabild und Realtiefenbild erhalten(von Frauenhofer)</a:t>
            </a:r>
            <a:endParaRPr lang="en-US" altLang="zh-C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37160" y="53340"/>
            <a:ext cx="598233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>
                <a:latin typeface="Arial" panose="020B0604020202020204" pitchFamily="34" charset="0"/>
                <a:cs typeface="Arial" panose="020B0604020202020204" pitchFamily="34" charset="0"/>
              </a:rPr>
              <a:t>Überlagerung mit Rauschen</a:t>
            </a:r>
            <a:endParaRPr lang="en-US" altLang="zh-CN" sz="2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8058785" y="2649855"/>
            <a:ext cx="1737360" cy="7962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weiser Rauschen(von </a:t>
            </a:r>
            <a:r>
              <a:rPr lang="en-US" altLang="zh-CN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Frauenhofer</a:t>
            </a:r>
            <a:r>
              <a:rPr lang="en-US" altLang="zh-CN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)</a:t>
            </a:r>
            <a:endParaRPr lang="en-US" altLang="zh-CN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8061960" y="4596765"/>
            <a:ext cx="1734185" cy="8197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Gaussian Rauschen(selbst machen)</a:t>
            </a:r>
            <a:endParaRPr lang="en-US" altLang="zh-CN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043930" y="6489065"/>
            <a:ext cx="1724025" cy="2254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Qiuming Li,Mingfei Gu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5401945" y="998855"/>
            <a:ext cx="3099435" cy="75438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>
              <a:buClrTx/>
              <a:buSzTx/>
              <a:buFontTx/>
            </a:pP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Überlagerung der Tiefenbilder mit verschiedene Rauschen in 5 Stufen</a:t>
            </a:r>
            <a:endParaRPr lang="en-US" altLang="zh-C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图片 10" descr="png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51660" y="1898650"/>
            <a:ext cx="1872615" cy="1872615"/>
          </a:xfrm>
          <a:prstGeom prst="rect">
            <a:avLst/>
          </a:prstGeom>
        </p:spPr>
      </p:pic>
      <p:pic>
        <p:nvPicPr>
          <p:cNvPr id="14" name="图片 13" descr="png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0710" y="4058920"/>
            <a:ext cx="1859915" cy="1859915"/>
          </a:xfrm>
          <a:prstGeom prst="rect">
            <a:avLst/>
          </a:prstGeom>
        </p:spPr>
      </p:pic>
      <p:pic>
        <p:nvPicPr>
          <p:cNvPr id="15" name="图片 14" descr="DepthImage_000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6460" y="1988820"/>
            <a:ext cx="1810385" cy="1810385"/>
          </a:xfrm>
          <a:prstGeom prst="rect">
            <a:avLst/>
          </a:prstGeom>
        </p:spPr>
      </p:pic>
      <p:pic>
        <p:nvPicPr>
          <p:cNvPr id="17" name="图片 16" descr="DepthImage_000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6460" y="4104005"/>
            <a:ext cx="1794510" cy="1794510"/>
          </a:xfrm>
          <a:prstGeom prst="rect">
            <a:avLst/>
          </a:prstGeom>
        </p:spPr>
      </p:pic>
      <p:pic>
        <p:nvPicPr>
          <p:cNvPr id="4" name="图片 3" descr="032ee5a6a52a36d6192195048bb7d8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7670" y="6343650"/>
            <a:ext cx="7849235" cy="51435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圆角矩形 3"/>
          <p:cNvSpPr/>
          <p:nvPr/>
        </p:nvSpPr>
        <p:spPr>
          <a:xfrm>
            <a:off x="948055" y="908685"/>
            <a:ext cx="2771775" cy="75438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de-DE" altLang="en-US">
                <a:latin typeface="Arial" panose="020B0604020202020204" pitchFamily="34" charset="0"/>
                <a:cs typeface="Arial" panose="020B0604020202020204" pitchFamily="34" charset="0"/>
              </a:rPr>
              <a:t>CNN erstellen und die Daten traininieren</a:t>
            </a:r>
            <a:endParaRPr lang="de-DE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767715" y="2359660"/>
            <a:ext cx="1497965" cy="68770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</a:rPr>
              <a:t>Kamerabild</a:t>
            </a:r>
            <a:endParaRPr lang="en-US" altLang="zh-C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767715" y="3761740"/>
            <a:ext cx="1497965" cy="687705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Tiefenbild mit Rauschen </a:t>
            </a:r>
            <a:endParaRPr lang="en-US" altLang="zh-C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加号 7"/>
          <p:cNvSpPr/>
          <p:nvPr/>
        </p:nvSpPr>
        <p:spPr>
          <a:xfrm>
            <a:off x="1217930" y="3215005"/>
            <a:ext cx="450215" cy="428625"/>
          </a:xfrm>
          <a:prstGeom prst="mathPlu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右箭头 8"/>
          <p:cNvSpPr/>
          <p:nvPr/>
        </p:nvSpPr>
        <p:spPr>
          <a:xfrm>
            <a:off x="2265680" y="3293745"/>
            <a:ext cx="572135" cy="248920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圆角矩形 9"/>
          <p:cNvSpPr/>
          <p:nvPr/>
        </p:nvSpPr>
        <p:spPr>
          <a:xfrm>
            <a:off x="2979420" y="3114040"/>
            <a:ext cx="1743075" cy="737235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</a:rPr>
              <a:t>Convolutional Neural Network</a:t>
            </a:r>
            <a:endParaRPr lang="en-US" altLang="zh-C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右箭头 11"/>
          <p:cNvSpPr/>
          <p:nvPr/>
        </p:nvSpPr>
        <p:spPr>
          <a:xfrm>
            <a:off x="4863465" y="3305175"/>
            <a:ext cx="572135" cy="248920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圆角矩形 12"/>
          <p:cNvSpPr/>
          <p:nvPr/>
        </p:nvSpPr>
        <p:spPr>
          <a:xfrm>
            <a:off x="5538470" y="3108325"/>
            <a:ext cx="1743710" cy="742950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Tiefenbild </a:t>
            </a: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ohne Rauschen (von CNN)</a:t>
            </a:r>
            <a:endParaRPr lang="en-US" altLang="zh-C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5538470" y="1616710"/>
            <a:ext cx="1743710" cy="742950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simulierte</a:t>
            </a: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Tiefenbild ohne Rauschen (</a:t>
            </a: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real)</a:t>
            </a:r>
            <a:endParaRPr lang="en-US" altLang="zh-C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上下箭头 14"/>
          <p:cNvSpPr/>
          <p:nvPr/>
        </p:nvSpPr>
        <p:spPr>
          <a:xfrm>
            <a:off x="6275070" y="2393950"/>
            <a:ext cx="269875" cy="687705"/>
          </a:xfrm>
          <a:prstGeom prst="up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减号 15"/>
          <p:cNvSpPr/>
          <p:nvPr/>
        </p:nvSpPr>
        <p:spPr>
          <a:xfrm>
            <a:off x="6663690" y="2542540"/>
            <a:ext cx="331470" cy="383540"/>
          </a:xfrm>
          <a:prstGeom prst="mathMinu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等于号 16"/>
          <p:cNvSpPr/>
          <p:nvPr/>
        </p:nvSpPr>
        <p:spPr>
          <a:xfrm>
            <a:off x="7158355" y="2542540"/>
            <a:ext cx="540385" cy="383540"/>
          </a:xfrm>
          <a:prstGeom prst="mathEqual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7861935" y="2309495"/>
            <a:ext cx="1593215" cy="737870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</a:rPr>
              <a:t>Abgleichung</a:t>
            </a:r>
            <a:endParaRPr lang="en-US" altLang="zh-C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Pfeil: 180-Grad 21"/>
          <p:cNvSpPr/>
          <p:nvPr/>
        </p:nvSpPr>
        <p:spPr>
          <a:xfrm flipH="1" flipV="1">
            <a:off x="3307080" y="3068955"/>
            <a:ext cx="5529580" cy="2398395"/>
          </a:xfrm>
          <a:prstGeom prst="uturnArrow">
            <a:avLst>
              <a:gd name="adj1" fmla="val 9538"/>
              <a:gd name="adj2" fmla="val 20950"/>
              <a:gd name="adj3" fmla="val 22547"/>
              <a:gd name="adj4" fmla="val 43225"/>
              <a:gd name="adj5" fmla="val 6703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632460" y="53340"/>
            <a:ext cx="581279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>
                <a:latin typeface="Arial" panose="020B0604020202020204" pitchFamily="34" charset="0"/>
                <a:cs typeface="Arial" panose="020B0604020202020204" pitchFamily="34" charset="0"/>
              </a:rPr>
              <a:t>CNN Netzwork</a:t>
            </a:r>
            <a:endParaRPr lang="en-US" altLang="zh-CN" sz="2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792730" y="5633720"/>
            <a:ext cx="3825875" cy="40513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Gesamtrahmendiagramm</a:t>
            </a:r>
            <a:endParaRPr lang="zh-CN" altLang="en-US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043930" y="6489065"/>
            <a:ext cx="1724025" cy="2254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Qiuming Li,Mingfei Gu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pic>
        <p:nvPicPr>
          <p:cNvPr id="5" name="图片 4" descr="032ee5a6a52a36d6192195048bb7d8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2120" y="6354445"/>
            <a:ext cx="7849235" cy="51435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/>
        </p:nvSpPr>
        <p:spPr>
          <a:xfrm>
            <a:off x="632460" y="53340"/>
            <a:ext cx="581279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>
                <a:latin typeface="Arial" panose="020B0604020202020204" pitchFamily="34" charset="0"/>
                <a:cs typeface="Arial" panose="020B0604020202020204" pitchFamily="34" charset="0"/>
              </a:rPr>
              <a:t>Katalog</a:t>
            </a:r>
            <a:endParaRPr lang="en-US" altLang="zh-CN" sz="2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172210" y="1403350"/>
            <a:ext cx="7094220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 algn="l"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sz="24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Motivation</a:t>
            </a:r>
            <a:endParaRPr lang="en-US" altLang="zh-CN" sz="240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Konzept</a:t>
            </a:r>
            <a:endParaRPr lang="en-US" altLang="zh-CN" sz="240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Bildverarbeitung</a:t>
            </a:r>
            <a:endParaRPr lang="en-US" altLang="zh-CN" sz="24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lvl="1" indent="-342900">
              <a:buFont typeface="Arial" panose="020B0604020202020204" pitchFamily="34" charset="0"/>
              <a:buChar char="•"/>
            </a:pPr>
            <a:r>
              <a:rPr lang="en-US" altLang="zh-CN" sz="24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Neuronales Netz</a:t>
            </a:r>
            <a:endParaRPr lang="en-US" altLang="zh-CN" sz="240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Hyperparameteroptimierung</a:t>
            </a:r>
            <a:endParaRPr lang="en-US" altLang="zh-CN" sz="240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Experimente und Auswertung</a:t>
            </a:r>
            <a:endParaRPr lang="en-US" altLang="zh-CN" sz="240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Zusammenfassung und Ausblick</a:t>
            </a:r>
            <a:endParaRPr lang="en-US" altLang="zh-CN" sz="240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6043930" y="6489065"/>
            <a:ext cx="1724025" cy="2254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Qiuming Li,Mingfei Gu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pic>
        <p:nvPicPr>
          <p:cNvPr id="3" name="图片 2" descr="032ee5a6a52a36d6192195048bb7d8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7195" y="6343650"/>
            <a:ext cx="7849235" cy="51435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PLACING_PICTURE_USER_VIEWPORT" val="{&quot;height&quot;:3840,&quot;width&quot;:3840}"/>
</p:tagLst>
</file>

<file path=ppt/tags/tag2.xml><?xml version="1.0" encoding="utf-8"?>
<p:tagLst xmlns:p="http://schemas.openxmlformats.org/presentationml/2006/main">
  <p:tag name="KSO_WM_UNIT_TABLE_BEAUTIFY" val="smartTable{24dd05b3-d812-4991-ae3b-5bc774141788}"/>
</p:tagLst>
</file>

<file path=ppt/tags/tag3.xml><?xml version="1.0" encoding="utf-8"?>
<p:tagLst xmlns:p="http://schemas.openxmlformats.org/presentationml/2006/main">
  <p:tag name="KSO_WM_UNIT_TABLE_BEAUTIFY" val="smartTable{323e66e8-6785-4d4f-bfcf-48fdce0c7159}"/>
</p:tagLst>
</file>

<file path=ppt/tags/tag4.xml><?xml version="1.0" encoding="utf-8"?>
<p:tagLst xmlns:p="http://schemas.openxmlformats.org/presentationml/2006/main">
  <p:tag name="KSO_WM_UNIT_TABLE_BEAUTIFY" val="smartTable{832c3cd0-36da-4c7e-ae58-75ad4bb90522}"/>
  <p:tag name="TABLE_ENDDRAG_ORIGIN_RECT" val="577*162"/>
  <p:tag name="TABLE_ENDDRAG_RECT" val="102*68*577*162"/>
</p:tagLst>
</file>

<file path=ppt/tags/tag5.xml><?xml version="1.0" encoding="utf-8"?>
<p:tagLst xmlns:p="http://schemas.openxmlformats.org/presentationml/2006/main">
  <p:tag name="KSO_WM_UNIT_TABLE_BEAUTIFY" val="smartTable{f0851aea-a92e-4a01-b0ae-89c1a204b9db}"/>
  <p:tag name="TABLE_ENDDRAG_ORIGIN_RECT" val="574*187"/>
  <p:tag name="TABLE_ENDDRAG_RECT" val="106*287*574*187"/>
</p:tagLst>
</file>

<file path=ppt/tags/tag6.xml><?xml version="1.0" encoding="utf-8"?>
<p:tagLst xmlns:p="http://schemas.openxmlformats.org/presentationml/2006/main">
  <p:tag name="EE4P_STYLE_ID" val="cc5e40d7-b542-49fc-9dfb-d66a29c96b40"/>
  <p:tag name="COMMONDATA" val="eyJoZGlkIjoiZGEyNzZjMjRkMDUyMTAzZWY2NjQyZmFkMTY1OTRiNGMifQ=="/>
</p:tagLst>
</file>

<file path=ppt/theme/theme1.xml><?xml version="1.0" encoding="utf-8"?>
<a:theme xmlns:a="http://schemas.openxmlformats.org/drawingml/2006/main" name="Standarddesign">
  <a:themeElements>
    <a:clrScheme name="Standard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Standarddesign">
      <a:majorFont>
        <a:latin typeface="Frutiger 55 Roman"/>
        <a:ea typeface=""/>
        <a:cs typeface=""/>
      </a:majorFont>
      <a:minorFont>
        <a:latin typeface="Frutiger 45 Light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Standard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Standarddesign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5494</Words>
  <Application>WPS 演示</Application>
  <PresentationFormat>A4-Papier (210 x 297 mm)</PresentationFormat>
  <Paragraphs>487</Paragraphs>
  <Slides>35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35</vt:i4>
      </vt:variant>
    </vt:vector>
  </HeadingPairs>
  <TitlesOfParts>
    <vt:vector size="51" baseType="lpstr">
      <vt:lpstr>Arial</vt:lpstr>
      <vt:lpstr>宋体</vt:lpstr>
      <vt:lpstr>Wingdings</vt:lpstr>
      <vt:lpstr>Frutiger 45 Light</vt:lpstr>
      <vt:lpstr>Frutiger LT Com 45 Light</vt:lpstr>
      <vt:lpstr>Yu Gothic UI Light</vt:lpstr>
      <vt:lpstr>Frutiger LT Com 55 Roman</vt:lpstr>
      <vt:lpstr>Frutiger 55 Roman</vt:lpstr>
      <vt:lpstr>Symbol</vt:lpstr>
      <vt:lpstr>Wingdings 2</vt:lpstr>
      <vt:lpstr>NumberOnly</vt:lpstr>
      <vt:lpstr>Calibri</vt:lpstr>
      <vt:lpstr>微软雅黑</vt:lpstr>
      <vt:lpstr>Arial Unicode MS</vt:lpstr>
      <vt:lpstr>Segoe UI</vt:lpstr>
      <vt:lpstr>Standarddesign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Blues Brothers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creator>richard.bormann@ipa.fraunhofer.de</dc:creator>
  <cp:lastModifiedBy>Laula</cp:lastModifiedBy>
  <cp:revision>834</cp:revision>
  <dcterms:created xsi:type="dcterms:W3CDTF">2007-10-14T19:02:00Z</dcterms:created>
  <dcterms:modified xsi:type="dcterms:W3CDTF">2022-07-21T20:52:27Z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026038EA71614F5980227501723760BF</vt:lpwstr>
  </property>
  <property fmtid="{D5CDD505-2E9C-101B-9397-08002B2CF9AE}" pid="3" name="KSOProductBuildVer">
    <vt:lpwstr>2052-11.1.0.11579</vt:lpwstr>
  </property>
</Properties>
</file>